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80" r:id="rId4"/>
    <p:sldId id="281" r:id="rId6"/>
    <p:sldId id="286" r:id="rId7"/>
    <p:sldId id="263" r:id="rId8"/>
    <p:sldId id="264" r:id="rId9"/>
    <p:sldId id="265" r:id="rId10"/>
    <p:sldId id="266" r:id="rId11"/>
    <p:sldId id="278" r:id="rId12"/>
    <p:sldId id="284" r:id="rId13"/>
    <p:sldId id="267" r:id="rId14"/>
    <p:sldId id="269" r:id="rId15"/>
    <p:sldId id="271" r:id="rId16"/>
    <p:sldId id="285" r:id="rId17"/>
    <p:sldId id="272" r:id="rId18"/>
    <p:sldId id="273" r:id="rId19"/>
    <p:sldId id="274" r:id="rId20"/>
    <p:sldId id="275" r:id="rId21"/>
    <p:sldId id="277" r:id="rId22"/>
    <p:sldId id="283" r:id="rId23"/>
    <p:sldId id="268" r:id="rId24"/>
    <p:sldId id="257" r:id="rId25"/>
    <p:sldId id="287"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层级式代表任务的复杂性和要考虑的东西</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上下文关联性没有</a:t>
            </a:r>
            <a:r>
              <a:rPr lang="en-US" altLang="zh-CN"/>
              <a:t>cross-encoder</a:t>
            </a:r>
            <a:r>
              <a:rPr lang="zh-CN" altLang="en-US"/>
              <a:t>强</a:t>
            </a:r>
            <a:endParaRPr lang="zh-CN" altLang="en-US"/>
          </a:p>
          <a:p>
            <a:r>
              <a:rPr lang="zh-CN" altLang="en-US"/>
              <a:t>上义词下义词错误多</a:t>
            </a:r>
            <a:endParaRPr lang="zh-CN" altLang="en-US"/>
          </a:p>
          <a:p>
            <a:r>
              <a:rPr lang="zh-CN" altLang="en-US"/>
              <a:t>总的来说任务不够难，错误不太多</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查看</a:t>
            </a:r>
            <a:r>
              <a:rPr lang="en-US" altLang="zh-CN"/>
              <a:t>badcase</a:t>
            </a:r>
            <a:r>
              <a:rPr lang="zh-CN" altLang="en-US"/>
              <a:t>时也发现，经常能检索到</a:t>
            </a:r>
            <a:r>
              <a:rPr lang="en-US" altLang="zh-CN"/>
              <a:t>target</a:t>
            </a:r>
            <a:r>
              <a:rPr lang="zh-CN" altLang="en-US"/>
              <a:t>，而其他模型则出现</a:t>
            </a:r>
            <a:r>
              <a:rPr lang="en-US" altLang="zh-CN"/>
              <a:t>nil</a:t>
            </a:r>
            <a:r>
              <a:rPr lang="zh-CN" altLang="en-US"/>
              <a:t>情况</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解释左边表</a:t>
            </a:r>
            <a:r>
              <a:rPr lang="en-US" altLang="zh-CN"/>
              <a:t>recall@</a:t>
            </a:r>
            <a:r>
              <a:rPr lang="zh-CN" altLang="en-US"/>
              <a:t>是召回，跟消岐无关。</a:t>
            </a:r>
            <a:r>
              <a:rPr lang="en-US" altLang="zh-CN"/>
              <a:t>normalize</a:t>
            </a:r>
            <a:r>
              <a:rPr lang="zh-CN" altLang="en-US"/>
              <a:t>表示是否在有检索的文本内进行消岐计算</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有些</a:t>
            </a:r>
            <a:r>
              <a:rPr lang="en-US" altLang="zh-CN"/>
              <a:t>mention</a:t>
            </a:r>
            <a:r>
              <a:rPr lang="zh-CN" altLang="en-US"/>
              <a:t>可能都不是我们平常意义上所谓的实体指称，比如</a:t>
            </a:r>
            <a:r>
              <a:rPr lang="en-US" altLang="zh-CN"/>
              <a:t>decline of sea ice</a:t>
            </a:r>
            <a:r>
              <a:rPr lang="zh-CN" altLang="en-US"/>
              <a:t>，它就是一个概念或者事件，也难以用类别信息去判定它</a:t>
            </a:r>
            <a:endParaRPr lang="zh-CN" altLang="en-US"/>
          </a:p>
          <a:p>
            <a:r>
              <a:rPr lang="zh-CN" altLang="en-US"/>
              <a:t>（文章的重点其实在于双编码器在</a:t>
            </a:r>
            <a:r>
              <a:rPr lang="en-US" altLang="zh-CN"/>
              <a:t>zero-shot</a:t>
            </a:r>
            <a:r>
              <a:rPr lang="zh-CN" altLang="en-US"/>
              <a:t>场景下的检索能力）</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错误原因会比较多，</a:t>
            </a:r>
            <a:endParaRPr lang="zh-CN" altLang="en-US"/>
          </a:p>
          <a:p>
            <a:r>
              <a:rPr lang="zh-CN" altLang="en-US"/>
              <a:t>本身检索就会差一些（论文提供的</a:t>
            </a:r>
            <a:r>
              <a:rPr lang="en-US" altLang="zh-CN"/>
              <a:t>description</a:t>
            </a:r>
            <a:r>
              <a:rPr lang="zh-CN" altLang="en-US"/>
              <a:t>编码方式已经比</a:t>
            </a:r>
            <a:r>
              <a:rPr lang="en-US" altLang="zh-CN"/>
              <a:t>BM25</a:t>
            </a:r>
            <a:r>
              <a:rPr lang="zh-CN" altLang="en-US"/>
              <a:t>要好一些了，但还需要更精确地向量表示）</a:t>
            </a:r>
            <a:endParaRPr lang="zh-CN" altLang="en-US"/>
          </a:p>
          <a:p>
            <a:r>
              <a:rPr lang="en-US" altLang="zh-CN"/>
              <a:t>zero-shot</a:t>
            </a:r>
            <a:r>
              <a:rPr lang="zh-CN" altLang="en-US"/>
              <a:t>的情况下需要较强的阅读理解能力，而现有的阅读理解都是短文本</a:t>
            </a:r>
            <a:endParaRPr lang="zh-CN" altLang="en-US"/>
          </a:p>
          <a:p>
            <a:endParaRPr lang="zh-CN" altLang="en-US"/>
          </a:p>
          <a:p>
            <a:r>
              <a:rPr lang="zh-CN" altLang="en-US"/>
              <a:t>劣势：毕竟</a:t>
            </a:r>
            <a:r>
              <a:rPr lang="en-US" altLang="zh-CN"/>
              <a:t>mention</a:t>
            </a:r>
            <a:r>
              <a:rPr lang="zh-CN" altLang="en-US"/>
              <a:t>和</a:t>
            </a:r>
            <a:r>
              <a:rPr lang="en-US" altLang="zh-CN"/>
              <a:t>entity</a:t>
            </a:r>
            <a:r>
              <a:rPr lang="zh-CN" altLang="en-US"/>
              <a:t>都没见过，也有以上两个模型犯的错：类别错误、也有人名、上义词下义词等</a:t>
            </a:r>
            <a:endParaRPr lang="zh-CN" altLang="en-US"/>
          </a:p>
          <a:p>
            <a:r>
              <a:rPr lang="zh-CN" altLang="en-US"/>
              <a:t>优势：检索的到好的了（不是别名表、不是生成）</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共同错误，比如还有</a:t>
            </a:r>
            <a:r>
              <a:rPr lang="en-US" altLang="zh-CN"/>
              <a:t>Wall Street</a:t>
            </a:r>
            <a:r>
              <a:rPr lang="zh-CN" altLang="en-US"/>
              <a:t>实际上是</a:t>
            </a:r>
            <a:r>
              <a:rPr lang="en-US" altLang="zh-CN"/>
              <a:t>New York Stock Exchange</a:t>
            </a:r>
            <a:endParaRPr lang="en-US" altLang="zh-CN"/>
          </a:p>
          <a:p>
            <a:r>
              <a:rPr lang="zh-CN" altLang="en-US"/>
              <a:t>证明模型的难度</a:t>
            </a:r>
            <a:endParaRPr lang="zh-CN" altLang="en-US"/>
          </a:p>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在一个</a:t>
            </a:r>
            <a:r>
              <a:rPr lang="en-US" altLang="zh-CN"/>
              <a:t>zero-shot</a:t>
            </a:r>
            <a:r>
              <a:rPr lang="zh-CN" altLang="en-US"/>
              <a:t>数据集上测的</a:t>
            </a:r>
            <a:endParaRPr lang="zh-CN" altLang="en-US"/>
          </a:p>
          <a:p>
            <a:r>
              <a:rPr lang="zh-CN" altLang="en-US"/>
              <a:t>Generative ENtity REtrieval</a:t>
            </a:r>
            <a:endParaRPr lang="zh-CN" altLang="en-US"/>
          </a:p>
          <a:p>
            <a:r>
              <a:rPr lang="en-US" altLang="zh-CN"/>
              <a:t>Bi-encoder link</a:t>
            </a:r>
            <a:endParaRPr lang="en-US" altLang="zh-CN"/>
          </a:p>
          <a:p>
            <a:r>
              <a:rPr lang="zh-CN" altLang="en-US"/>
              <a:t>引出</a:t>
            </a:r>
            <a:r>
              <a:rPr lang="en-US" altLang="zh-CN"/>
              <a:t>idea</a:t>
            </a:r>
            <a:r>
              <a:rPr lang="zh-CN" altLang="en-US"/>
              <a:t>：实时查找</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a:t>
            </a:r>
            <a:r>
              <a:rPr lang="zh-CN" altLang="en-US"/>
              <a:t>、精炼的信息包括</a:t>
            </a:r>
            <a:r>
              <a:rPr lang="en-US" altLang="zh-CN"/>
              <a:t>description</a:t>
            </a:r>
            <a:r>
              <a:rPr lang="zh-CN" altLang="en-US"/>
              <a:t>摘要</a:t>
            </a:r>
            <a:r>
              <a:rPr lang="en-US" altLang="zh-CN"/>
              <a:t>+</a:t>
            </a:r>
            <a:r>
              <a:rPr lang="zh-CN" altLang="en-US"/>
              <a:t>类别信息，或</a:t>
            </a:r>
            <a:r>
              <a:rPr lang="en-US" altLang="zh-CN"/>
              <a:t>context</a:t>
            </a:r>
            <a:r>
              <a:rPr lang="zh-CN" altLang="en-US"/>
              <a:t>去除无用词之后的文章</a:t>
            </a:r>
            <a:endParaRPr lang="zh-CN" altLang="en-US"/>
          </a:p>
          <a:p>
            <a:r>
              <a:rPr lang="en-US" altLang="zh-CN">
                <a:sym typeface="+mn-ea"/>
              </a:rPr>
              <a:t>2</a:t>
            </a:r>
            <a:r>
              <a:rPr lang="zh-CN" altLang="en-US">
                <a:sym typeface="+mn-ea"/>
              </a:rPr>
              <a:t>、沿用是因为</a:t>
            </a:r>
            <a:r>
              <a:rPr lang="en-US" altLang="zh-CN">
                <a:sym typeface="+mn-ea"/>
              </a:rPr>
              <a:t>GENRE</a:t>
            </a:r>
            <a:r>
              <a:rPr lang="zh-CN" altLang="en-US">
                <a:sym typeface="+mn-ea"/>
              </a:rPr>
              <a:t>在端到端上目前最优。一些其他的方法如：与</a:t>
            </a:r>
            <a:r>
              <a:rPr lang="en-US" altLang="zh-CN">
                <a:sym typeface="+mn-ea"/>
              </a:rPr>
              <a:t>Bi-encoder</a:t>
            </a:r>
            <a:r>
              <a:rPr lang="zh-CN" altLang="en-US">
                <a:sym typeface="+mn-ea"/>
              </a:rPr>
              <a:t>的检索取交集，类别信息做约束等</a:t>
            </a:r>
            <a:endParaRPr lang="zh-CN" altLang="en-US">
              <a:sym typeface="+mn-e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NER4EL</a:t>
            </a:r>
            <a:r>
              <a:rPr lang="zh-CN" altLang="en-US"/>
              <a:t>是正儿八经做的，准确率最高</a:t>
            </a:r>
            <a:r>
              <a:rPr lang="en-US" altLang="zh-CN"/>
              <a:t>92</a:t>
            </a:r>
            <a:endParaRPr lang="en-US" altLang="zh-CN"/>
          </a:p>
          <a:p>
            <a:r>
              <a:rPr lang="en-US" altLang="zh-CN"/>
              <a:t>GENRE</a:t>
            </a:r>
            <a:r>
              <a:rPr lang="zh-CN" altLang="en-US"/>
              <a:t>是正常做的，在纯消岐任务中没有</a:t>
            </a:r>
            <a:r>
              <a:rPr lang="en-US" altLang="zh-CN"/>
              <a:t>NER4EL</a:t>
            </a:r>
            <a:r>
              <a:rPr lang="zh-CN" altLang="en-US"/>
              <a:t>表现得好，这里放在一块主要分析生成式的缺点</a:t>
            </a:r>
            <a:endParaRPr lang="en-US" altLang="zh-CN"/>
          </a:p>
          <a:p>
            <a:r>
              <a:rPr lang="en-US" altLang="zh-CN"/>
              <a:t>BLINK</a:t>
            </a:r>
            <a:r>
              <a:rPr lang="zh-CN" altLang="en-US"/>
              <a:t>是当</a:t>
            </a:r>
            <a:r>
              <a:rPr lang="en-US" altLang="zh-CN"/>
              <a:t>zero-shot</a:t>
            </a:r>
            <a:r>
              <a:rPr lang="zh-CN" altLang="en-US"/>
              <a:t>做的（也就是训练集的实体和</a:t>
            </a:r>
            <a:r>
              <a:rPr lang="en-US" altLang="zh-CN"/>
              <a:t>mention</a:t>
            </a:r>
            <a:r>
              <a:rPr lang="zh-CN" altLang="en-US"/>
              <a:t>完全跟测试的不会重复），这里放一块也是看看</a:t>
            </a:r>
            <a:r>
              <a:rPr lang="en-US" altLang="zh-CN"/>
              <a:t>zero-shot</a:t>
            </a:r>
            <a:r>
              <a:rPr lang="zh-CN" altLang="en-US"/>
              <a:t>的难点在哪</a:t>
            </a:r>
            <a:endParaRPr lang="zh-CN" altLang="en-US"/>
          </a:p>
          <a:p>
            <a:r>
              <a:rPr lang="zh-CN" altLang="en-US"/>
              <a:t>查看方法</a:t>
            </a:r>
            <a:r>
              <a:rPr lang="en-US" altLang="zh-CN"/>
              <a:t>1</a:t>
            </a:r>
            <a:r>
              <a:rPr lang="zh-CN" altLang="en-US"/>
              <a:t>：看只有一个颜色的</a:t>
            </a:r>
            <a:r>
              <a:rPr lang="en-US" altLang="zh-CN"/>
              <a:t>-&gt;</a:t>
            </a:r>
            <a:r>
              <a:rPr lang="zh-CN" altLang="en-US"/>
              <a:t>表示这个模型特有的问题</a:t>
            </a:r>
            <a:endParaRPr lang="zh-CN" altLang="en-US"/>
          </a:p>
          <a:p>
            <a:r>
              <a:rPr lang="zh-CN" altLang="en-US"/>
              <a:t>查看方法</a:t>
            </a:r>
            <a:r>
              <a:rPr lang="en-US" altLang="zh-CN"/>
              <a:t>2</a:t>
            </a:r>
            <a:r>
              <a:rPr lang="zh-CN" altLang="en-US"/>
              <a:t>：看三个颜色共有的错误</a:t>
            </a:r>
            <a:r>
              <a:rPr lang="en-US" altLang="zh-CN"/>
              <a:t>-&gt;</a:t>
            </a:r>
            <a:r>
              <a:rPr lang="zh-CN" altLang="en-US"/>
              <a:t>数据集的难点</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创新点在于首个使用生成式的方法进行EL，如左图所示</a:t>
            </a:r>
            <a:endParaRPr lang="zh-CN" altLang="en-US">
              <a:sym typeface="+mn-ea"/>
            </a:endParaRPr>
          </a:p>
          <a:p>
            <a:r>
              <a:rPr lang="zh-CN" altLang="en-US">
                <a:sym typeface="+mn-ea"/>
              </a:rPr>
              <a:t>这里先插一嘴文章使用的2019年的BART模型（在生成式任务如文本摘要中效果拔群），大体结构如右图所示，左边是一个</a:t>
            </a:r>
            <a:r>
              <a:rPr lang="en-US" altLang="zh-CN">
                <a:sym typeface="+mn-ea"/>
              </a:rPr>
              <a:t>BERT</a:t>
            </a:r>
            <a:r>
              <a:rPr lang="zh-CN" altLang="en-US">
                <a:sym typeface="+mn-ea"/>
              </a:rPr>
              <a:t>编码层，通过底下这五种方式随机将原文本破坏，将破坏的向量叠加在原向量上，右边是</a:t>
            </a:r>
            <a:r>
              <a:rPr lang="en-US" altLang="zh-CN">
                <a:sym typeface="+mn-ea"/>
              </a:rPr>
              <a:t>GPT</a:t>
            </a:r>
            <a:r>
              <a:rPr lang="zh-CN" altLang="en-US">
                <a:sym typeface="+mn-ea"/>
              </a:rPr>
              <a:t>解码器，负责在编码层加以破坏的情况下恢复原文本，的这么一个预训练语言模型。</a:t>
            </a:r>
            <a:endParaRPr lang="zh-CN" altLang="en-US">
              <a:sym typeface="+mn-ea"/>
            </a:endParaRPr>
          </a:p>
          <a:p>
            <a:endParaRPr lang="zh-CN" altLang="en-US">
              <a:sym typeface="+mn-e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情况a在正常的token下预测下一个词是否是一个新的mention</a:t>
            </a:r>
            <a:endParaRPr lang="zh-CN" altLang="en-US"/>
          </a:p>
          <a:p>
            <a:r>
              <a:rPr lang="zh-CN" altLang="en-US"/>
              <a:t>情况b进入mention后预测是否要结束mention</a:t>
            </a:r>
            <a:endParaRPr lang="zh-CN" altLang="en-US"/>
          </a:p>
          <a:p>
            <a:r>
              <a:rPr lang="zh-CN" altLang="en-US"/>
              <a:t>情况c结束mention后立马进入inference阶段利用前缀树限制的解码方法进行预测，前缀树为了保证生成entity在wiki词库中</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左边在传统消岐任务中的优势不明显（以为实体都是生成出来的，不是从别名表筛的，而别名表有对这些数据集的倾向性）</a:t>
            </a:r>
            <a:endParaRPr lang="zh-CN" altLang="en-US"/>
          </a:p>
          <a:p>
            <a:r>
              <a:rPr lang="zh-CN" altLang="en-US"/>
              <a:t>右边是论文主打优势（目前在paper with code上显示是效果最好的）</a:t>
            </a:r>
            <a:endParaRPr lang="zh-CN" altLang="en-US"/>
          </a:p>
          <a:p>
            <a:r>
              <a:rPr lang="en-US" altLang="zh-CN"/>
              <a:t>e2e</a:t>
            </a:r>
            <a:r>
              <a:rPr lang="zh-CN" altLang="en-US"/>
              <a:t>的评价十分苛刻，需要三元组全都对才算正确</a:t>
            </a:r>
            <a:endParaRPr lang="zh-CN" altLang="en-US"/>
          </a:p>
          <a:p>
            <a:r>
              <a:rPr lang="zh-CN" altLang="en-US"/>
              <a:t>由于是把NER+ED整合到一个任务中，因此相比分着做更知道什么时候该识别mention、mention长度是多少、以及更相关的entity应该是哪个</a:t>
            </a:r>
            <a:endParaRPr lang="zh-CN" altLang="en-US"/>
          </a:p>
          <a:p>
            <a:r>
              <a:rPr lang="zh-CN" altLang="en-US"/>
              <a:t>另外还一个主打招牌，在多语言上的可用性</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讨论一下动机，？肯定不是效果好</a:t>
            </a:r>
            <a:endParaRPr lang="zh-CN" altLang="en-US"/>
          </a:p>
          <a:p>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特点是不读</a:t>
            </a:r>
            <a:r>
              <a:rPr lang="en-US" altLang="zh-CN"/>
              <a:t>description</a:t>
            </a:r>
            <a:endParaRPr lang="zh-CN" altLang="en-US"/>
          </a:p>
          <a:p>
            <a:r>
              <a:rPr lang="zh-CN" altLang="en-US"/>
              <a:t>人名识别效果差，会把领域不相关人接入进来（注意这里不是</a:t>
            </a:r>
            <a:r>
              <a:rPr lang="en-US" altLang="zh-CN"/>
              <a:t>zeroshot</a:t>
            </a:r>
            <a:r>
              <a:rPr lang="zh-CN" altLang="en-US"/>
              <a:t>能力差，不同领域也是可以覆盖的。</a:t>
            </a:r>
            <a:endParaRPr lang="zh-CN" altLang="en-US"/>
          </a:p>
          <a:p>
            <a:endParaRPr lang="zh-CN" altLang="en-US"/>
          </a:p>
          <a:p>
            <a:endParaRPr lang="zh-CN" altLang="en-US"/>
          </a:p>
          <a:p>
            <a:r>
              <a:rPr lang="zh-CN" altLang="en-US"/>
              <a:t>哈维尔曾在1989年领导了推翻布拉格共产主义政权的天鹅绒革命，并于1990年邀请当时在一家私人外交政策智库工作的奥尔布赖特为他的新民主政府出谋献策。哈维尔周一切除了肺部的一个小恶性肿瘤，目前正在医院康复。奥尔布赖特1937年出生在捷克斯洛伐克的一名外交官家，名叫玛丽·科尔贝洛娃。1948年，共产党发动政变夺取政权后，她和家人逃到了美国。</a:t>
            </a:r>
            <a:endParaRPr lang="zh-CN" altLang="en-US"/>
          </a:p>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最卷的部分，大多是在</a:t>
            </a:r>
            <a:r>
              <a:rPr lang="en-US" altLang="zh-CN"/>
              <a:t>input</a:t>
            </a:r>
            <a:r>
              <a:rPr lang="zh-CN" altLang="en-US"/>
              <a:t>到编码层的方式中做调整。</a:t>
            </a:r>
            <a:endParaRPr lang="zh-CN" altLang="en-US"/>
          </a:p>
          <a:p>
            <a:r>
              <a:rPr lang="zh-CN" altLang="en-US"/>
              <a:t>我们今天是考虑能用的信息的角度来谈</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创新在于类别分类器（但没有提</a:t>
            </a:r>
            <a:r>
              <a:rPr lang="en-US" altLang="zh-CN"/>
              <a:t>classifier</a:t>
            </a:r>
            <a:r>
              <a:rPr lang="zh-CN" altLang="en-US"/>
              <a:t>的训练过程）</a:t>
            </a:r>
            <a:endParaRPr lang="zh-CN" altLang="en-US"/>
          </a:p>
          <a:p>
            <a:r>
              <a:rPr lang="zh-CN" altLang="en-US"/>
              <a:t>可以在混入负样本时选择有难度（或者说让模型更有学习余地的负样本）</a:t>
            </a:r>
            <a:endParaRPr lang="zh-CN" altLang="en-US"/>
          </a:p>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5.xml.rels><?xml version="1.0" encoding="UTF-8" standalone="yes"?>
<Relationships xmlns="http://schemas.openxmlformats.org/package/2006/relationships"><Relationship Id="rId9" Type="http://schemas.openxmlformats.org/officeDocument/2006/relationships/image" Target="../media/image29.png"/><Relationship Id="rId8" Type="http://schemas.openxmlformats.org/officeDocument/2006/relationships/image" Target="../media/image28.png"/><Relationship Id="rId7" Type="http://schemas.openxmlformats.org/officeDocument/2006/relationships/image" Target="../media/image27.png"/><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0" Type="http://schemas.openxmlformats.org/officeDocument/2006/relationships/slideLayout" Target="../slideLayouts/slideLayout2.xml"/><Relationship Id="rId1"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4.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4.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5.GIF"/></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5.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标题 1"/>
          <p:cNvSpPr>
            <a:spLocks noGrp="1"/>
          </p:cNvSpPr>
          <p:nvPr>
            <p:ph type="ctrTitle"/>
          </p:nvPr>
        </p:nvSpPr>
        <p:spPr>
          <a:xfrm>
            <a:off x="1524000" y="1468438"/>
            <a:ext cx="9144000" cy="2387600"/>
          </a:xfrm>
        </p:spPr>
        <p:txBody>
          <a:bodyPr/>
          <a:p>
            <a:r>
              <a:rPr lang="zh-CN" altLang="en-US"/>
              <a:t>实体链接研究进展汇报</a:t>
            </a:r>
            <a:endParaRPr lang="zh-CN" altLang="en-US"/>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内容占位符 5"/>
          <p:cNvPicPr>
            <a:picLocks noChangeAspect="1"/>
          </p:cNvPicPr>
          <p:nvPr>
            <p:ph idx="1"/>
          </p:nvPr>
        </p:nvPicPr>
        <p:blipFill>
          <a:blip r:embed="rId1"/>
          <a:stretch>
            <a:fillRect/>
          </a:stretch>
        </p:blipFill>
        <p:spPr>
          <a:xfrm>
            <a:off x="838200" y="2543175"/>
            <a:ext cx="10515600" cy="2915920"/>
          </a:xfrm>
          <a:prstGeom prst="rect">
            <a:avLst/>
          </a:prstGeom>
        </p:spPr>
      </p:pic>
      <p:sp>
        <p:nvSpPr>
          <p:cNvPr id="3" name="标题 1"/>
          <p:cNvSpPr>
            <a:spLocks noGrp="1"/>
          </p:cNvSpPr>
          <p:nvPr/>
        </p:nvSpPr>
        <p:spPr>
          <a:xfrm>
            <a:off x="384175" y="365125"/>
            <a:ext cx="9509125" cy="13100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100"/>
              <a:t>EMNLP2021</a:t>
            </a:r>
            <a:r>
              <a:rPr lang="zh-CN" altLang="en-US" sz="3100"/>
              <a:t>：Named Entity Recognition for Entity Linking:</a:t>
            </a:r>
            <a:r>
              <a:rPr lang="en-US" altLang="zh-CN" sz="3100"/>
              <a:t> </a:t>
            </a:r>
            <a:r>
              <a:rPr lang="zh-CN" altLang="en-US" sz="3100"/>
              <a:t>What Works and What</a:t>
            </a:r>
            <a:r>
              <a:rPr lang="en-US" altLang="zh-CN" sz="3100"/>
              <a:t>’</a:t>
            </a:r>
            <a:r>
              <a:rPr lang="zh-CN" altLang="en-US" sz="3100"/>
              <a:t>s Next（</a:t>
            </a:r>
            <a:r>
              <a:rPr lang="en-US" altLang="zh-CN" sz="3100"/>
              <a:t>NER4EL</a:t>
            </a:r>
            <a:r>
              <a:rPr lang="zh-CN" altLang="en-US" sz="3100"/>
              <a:t>）</a:t>
            </a:r>
            <a:endParaRPr lang="zh-CN" altLang="en-US" sz="31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内容占位符 5"/>
          <p:cNvSpPr>
            <a:spLocks noGrp="1"/>
          </p:cNvSpPr>
          <p:nvPr>
            <p:ph idx="1"/>
          </p:nvPr>
        </p:nvSpPr>
        <p:spPr>
          <a:xfrm>
            <a:off x="384175" y="1675130"/>
            <a:ext cx="11055985" cy="4351655"/>
          </a:xfrm>
        </p:spPr>
        <p:txBody>
          <a:bodyPr/>
          <a:p>
            <a:pPr indent="0" fontAlgn="auto">
              <a:lnSpc>
                <a:spcPct val="150000"/>
              </a:lnSpc>
            </a:pPr>
            <a:r>
              <a:rPr lang="zh-CN" altLang="en-US" sz="2400"/>
              <a:t>基于</a:t>
            </a:r>
            <a:r>
              <a:rPr lang="en-US" altLang="zh-CN" sz="2400"/>
              <a:t>BERT</a:t>
            </a:r>
            <a:r>
              <a:rPr lang="zh-CN" altLang="en-US" sz="2400"/>
              <a:t>模型的细粒度</a:t>
            </a:r>
            <a:r>
              <a:rPr lang="en-US" altLang="zh-CN" sz="2400"/>
              <a:t>type_classifier</a:t>
            </a:r>
            <a:r>
              <a:rPr lang="zh-CN" altLang="en-US" sz="2400"/>
              <a:t>（不仅用于限制生成的候选实体类型，还在编码时接入</a:t>
            </a:r>
            <a:r>
              <a:rPr lang="en-US" altLang="zh-CN" sz="2400"/>
              <a:t>entity description</a:t>
            </a:r>
            <a:r>
              <a:rPr lang="zh-CN" altLang="en-US" sz="2400"/>
              <a:t>的句子来增强表示）</a:t>
            </a:r>
            <a:endParaRPr lang="zh-CN" altLang="en-US" sz="2400"/>
          </a:p>
          <a:p>
            <a:pPr indent="0" fontAlgn="auto">
              <a:lnSpc>
                <a:spcPct val="150000"/>
              </a:lnSpc>
            </a:pPr>
            <a:r>
              <a:rPr lang="zh-CN" altLang="en-US" sz="2400"/>
              <a:t>训练时</a:t>
            </a:r>
            <a:r>
              <a:rPr lang="zh-CN" altLang="en-US" sz="2400">
                <a:sym typeface="+mn-ea"/>
              </a:rPr>
              <a:t>混入的负样本更有难度，如</a:t>
            </a:r>
            <a:r>
              <a:rPr lang="en-US" altLang="zh-CN" sz="2400">
                <a:sym typeface="+mn-ea"/>
              </a:rPr>
              <a:t>Person</a:t>
            </a:r>
            <a:r>
              <a:rPr lang="zh-CN" altLang="en-US" sz="2400">
                <a:sym typeface="+mn-ea"/>
              </a:rPr>
              <a:t>的描述都是</a:t>
            </a:r>
            <a:endParaRPr lang="zh-CN" altLang="en-US" sz="2400">
              <a:sym typeface="+mn-ea"/>
            </a:endParaRPr>
          </a:p>
          <a:p>
            <a:pPr indent="0" fontAlgn="auto">
              <a:lnSpc>
                <a:spcPct val="150000"/>
              </a:lnSpc>
              <a:buNone/>
            </a:pPr>
            <a:r>
              <a:rPr lang="zh-CN" altLang="en-US" sz="2400"/>
              <a:t>出生日期、出生地点、职业等信息</a:t>
            </a:r>
            <a:endParaRPr lang="zh-CN" altLang="en-US" sz="2400"/>
          </a:p>
          <a:p>
            <a:pPr indent="0" fontAlgn="auto">
              <a:lnSpc>
                <a:spcPct val="150000"/>
              </a:lnSpc>
            </a:pPr>
            <a:endParaRPr lang="zh-CN" altLang="en-US" sz="2400"/>
          </a:p>
        </p:txBody>
      </p:sp>
      <p:sp>
        <p:nvSpPr>
          <p:cNvPr id="7" name="标题 1"/>
          <p:cNvSpPr>
            <a:spLocks noGrp="1"/>
          </p:cNvSpPr>
          <p:nvPr/>
        </p:nvSpPr>
        <p:spPr>
          <a:xfrm>
            <a:off x="384175" y="365125"/>
            <a:ext cx="9509125" cy="13100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100"/>
              <a:t>EMNLP2021</a:t>
            </a:r>
            <a:r>
              <a:rPr lang="zh-CN" altLang="en-US" sz="3100"/>
              <a:t>：Named Entity Recognition for Entity Linking:</a:t>
            </a:r>
            <a:r>
              <a:rPr lang="en-US" altLang="zh-CN" sz="3100"/>
              <a:t> </a:t>
            </a:r>
            <a:r>
              <a:rPr lang="zh-CN" altLang="en-US" sz="3100"/>
              <a:t>What Works and What</a:t>
            </a:r>
            <a:r>
              <a:rPr lang="en-US" altLang="zh-CN" sz="3100"/>
              <a:t>’</a:t>
            </a:r>
            <a:r>
              <a:rPr lang="zh-CN" altLang="en-US" sz="3100"/>
              <a:t>s Next（</a:t>
            </a:r>
            <a:r>
              <a:rPr lang="en-US" altLang="zh-CN" sz="3100"/>
              <a:t>NER4EL</a:t>
            </a:r>
            <a:r>
              <a:rPr lang="zh-CN" altLang="en-US" sz="3100"/>
              <a:t>）</a:t>
            </a:r>
            <a:endParaRPr lang="zh-CN" altLang="en-US" sz="3100"/>
          </a:p>
        </p:txBody>
      </p:sp>
      <p:pic>
        <p:nvPicPr>
          <p:cNvPr id="9" name="图片 2"/>
          <p:cNvPicPr>
            <a:picLocks noChangeAspect="1"/>
          </p:cNvPicPr>
          <p:nvPr/>
        </p:nvPicPr>
        <p:blipFill>
          <a:blip r:embed="rId1"/>
          <a:stretch>
            <a:fillRect/>
          </a:stretch>
        </p:blipFill>
        <p:spPr>
          <a:xfrm>
            <a:off x="8671560" y="2390140"/>
            <a:ext cx="2982595" cy="4482465"/>
          </a:xfrm>
          <a:prstGeom prst="rect">
            <a:avLst/>
          </a:prstGeom>
          <a:noFill/>
          <a:ln>
            <a:noFill/>
          </a:ln>
        </p:spPr>
      </p:pic>
      <p:pic>
        <p:nvPicPr>
          <p:cNvPr id="3" name="图片 2"/>
          <p:cNvPicPr>
            <a:picLocks noChangeAspect="1"/>
          </p:cNvPicPr>
          <p:nvPr/>
        </p:nvPicPr>
        <p:blipFill>
          <a:blip r:embed="rId2"/>
          <a:stretch>
            <a:fillRect/>
          </a:stretch>
        </p:blipFill>
        <p:spPr>
          <a:xfrm>
            <a:off x="1436370" y="4665980"/>
            <a:ext cx="3801745" cy="149479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内容占位符 5"/>
          <p:cNvSpPr>
            <a:spLocks noGrp="1"/>
          </p:cNvSpPr>
          <p:nvPr>
            <p:ph idx="1"/>
          </p:nvPr>
        </p:nvSpPr>
        <p:spPr>
          <a:xfrm>
            <a:off x="384175" y="1876425"/>
            <a:ext cx="11107420" cy="1437640"/>
          </a:xfrm>
        </p:spPr>
        <p:txBody>
          <a:bodyPr>
            <a:normAutofit lnSpcReduction="10000"/>
          </a:bodyPr>
          <a:p>
            <a:pPr indent="0" fontAlgn="auto">
              <a:lnSpc>
                <a:spcPct val="100000"/>
              </a:lnSpc>
              <a:buNone/>
            </a:pPr>
            <a:r>
              <a:rPr lang="en-US" altLang="zh-CN" sz="2400"/>
              <a:t>badcase</a:t>
            </a:r>
            <a:r>
              <a:rPr lang="zh-CN" altLang="en-US" sz="2400"/>
              <a:t>中的缺点：</a:t>
            </a:r>
            <a:r>
              <a:rPr lang="en-US" altLang="zh-CN" sz="2400">
                <a:sym typeface="+mn-ea"/>
              </a:rPr>
              <a:t>bi-encoder</a:t>
            </a:r>
            <a:r>
              <a:rPr lang="zh-CN" altLang="en-US" sz="2400">
                <a:sym typeface="+mn-ea"/>
              </a:rPr>
              <a:t>没有</a:t>
            </a:r>
            <a:r>
              <a:rPr lang="en-US" altLang="zh-CN" sz="2400">
                <a:sym typeface="+mn-ea"/>
              </a:rPr>
              <a:t>cross-encoder</a:t>
            </a:r>
            <a:r>
              <a:rPr lang="zh-CN" altLang="en-US" sz="2400">
                <a:sym typeface="+mn-ea"/>
              </a:rPr>
              <a:t>精确</a:t>
            </a:r>
            <a:endParaRPr lang="zh-CN" altLang="en-US" sz="2400"/>
          </a:p>
          <a:p>
            <a:pPr indent="0" fontAlgn="auto">
              <a:lnSpc>
                <a:spcPct val="100000"/>
              </a:lnSpc>
              <a:buNone/>
            </a:pPr>
            <a:endParaRPr lang="zh-CN" altLang="en-US" sz="2400"/>
          </a:p>
          <a:p>
            <a:pPr indent="0" fontAlgn="auto">
              <a:lnSpc>
                <a:spcPct val="100000"/>
              </a:lnSpc>
              <a:buNone/>
            </a:pPr>
            <a:r>
              <a:rPr lang="zh-CN" altLang="en-US" sz="2400"/>
              <a:t>出错较多的是预测成上义词或下义词</a:t>
            </a:r>
            <a:endParaRPr lang="zh-CN" altLang="en-US" sz="2400"/>
          </a:p>
          <a:p>
            <a:pPr indent="0" fontAlgn="auto">
              <a:lnSpc>
                <a:spcPct val="100000"/>
              </a:lnSpc>
              <a:buNone/>
            </a:pPr>
            <a:endParaRPr lang="zh-CN" altLang="en-US" sz="2400"/>
          </a:p>
        </p:txBody>
      </p:sp>
      <p:sp>
        <p:nvSpPr>
          <p:cNvPr id="7" name="标题 1"/>
          <p:cNvSpPr>
            <a:spLocks noGrp="1"/>
          </p:cNvSpPr>
          <p:nvPr/>
        </p:nvSpPr>
        <p:spPr>
          <a:xfrm>
            <a:off x="384175" y="365125"/>
            <a:ext cx="9509125" cy="13100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100"/>
              <a:t>EMNLP2021</a:t>
            </a:r>
            <a:r>
              <a:rPr lang="zh-CN" altLang="en-US" sz="3100"/>
              <a:t>：Named Entity Recognition for Entity Linking:</a:t>
            </a:r>
            <a:r>
              <a:rPr lang="en-US" altLang="zh-CN" sz="3100"/>
              <a:t> </a:t>
            </a:r>
            <a:r>
              <a:rPr lang="zh-CN" altLang="en-US" sz="3100"/>
              <a:t>What Works and What</a:t>
            </a:r>
            <a:r>
              <a:rPr lang="en-US" altLang="zh-CN" sz="3100"/>
              <a:t>’</a:t>
            </a:r>
            <a:r>
              <a:rPr lang="zh-CN" altLang="en-US" sz="3100"/>
              <a:t>s Next</a:t>
            </a:r>
            <a:endParaRPr lang="zh-CN" altLang="en-US" sz="3100"/>
          </a:p>
        </p:txBody>
      </p:sp>
      <p:sp>
        <p:nvSpPr>
          <p:cNvPr id="2" name="文本框 1"/>
          <p:cNvSpPr txBox="1"/>
          <p:nvPr/>
        </p:nvSpPr>
        <p:spPr>
          <a:xfrm>
            <a:off x="7327265" y="2463165"/>
            <a:ext cx="4926965" cy="1476375"/>
          </a:xfrm>
          <a:prstGeom prst="rect">
            <a:avLst/>
          </a:prstGeom>
          <a:noFill/>
        </p:spPr>
        <p:txBody>
          <a:bodyPr wrap="square" rtlCol="0">
            <a:spAutoFit/>
          </a:bodyPr>
          <a:p>
            <a:r>
              <a:rPr lang="zh-CN" altLang="en-US"/>
              <a:t>文本：Recently </a:t>
            </a:r>
            <a:r>
              <a:rPr lang="zh-CN" altLang="en-US" b="1"/>
              <a:t>HSBC</a:t>
            </a:r>
            <a:r>
              <a:rPr lang="zh-CN" altLang="en-US"/>
              <a:t> has moved its Shanghai branch to the China Shipping Mansion in the Pudong Lujiazui financial trading district, becoming the third foreign capital bank to be approved to operate RMB business and shift to Pudong.</a:t>
            </a:r>
            <a:endParaRPr lang="zh-CN" altLang="en-US"/>
          </a:p>
        </p:txBody>
      </p:sp>
      <p:sp>
        <p:nvSpPr>
          <p:cNvPr id="3" name="文本框 2"/>
          <p:cNvSpPr txBox="1"/>
          <p:nvPr/>
        </p:nvSpPr>
        <p:spPr>
          <a:xfrm>
            <a:off x="8488045" y="4237990"/>
            <a:ext cx="3116580" cy="922020"/>
          </a:xfrm>
          <a:prstGeom prst="rect">
            <a:avLst/>
          </a:prstGeom>
          <a:noFill/>
        </p:spPr>
        <p:txBody>
          <a:bodyPr wrap="square" rtlCol="0">
            <a:spAutoFit/>
          </a:bodyPr>
          <a:p>
            <a:r>
              <a:rPr lang="en-US" altLang="zh-CN"/>
              <a:t>Target: HSBC</a:t>
            </a:r>
            <a:endParaRPr lang="en-US" altLang="zh-CN"/>
          </a:p>
          <a:p>
            <a:r>
              <a:rPr lang="en-US" altLang="zh-CN"/>
              <a:t>Prediction: The Hongkong and Shanghai Banking Corporation</a:t>
            </a:r>
            <a:endParaRPr lang="en-US" altLang="zh-CN"/>
          </a:p>
        </p:txBody>
      </p:sp>
      <p:pic>
        <p:nvPicPr>
          <p:cNvPr id="5" name="图片 4"/>
          <p:cNvPicPr>
            <a:picLocks noChangeAspect="1"/>
          </p:cNvPicPr>
          <p:nvPr/>
        </p:nvPicPr>
        <p:blipFill>
          <a:blip r:embed="rId1"/>
          <a:stretch>
            <a:fillRect/>
          </a:stretch>
        </p:blipFill>
        <p:spPr>
          <a:xfrm>
            <a:off x="192405" y="4176395"/>
            <a:ext cx="7896225" cy="225298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标题 1"/>
          <p:cNvSpPr>
            <a:spLocks noGrp="1"/>
          </p:cNvSpPr>
          <p:nvPr/>
        </p:nvSpPr>
        <p:spPr>
          <a:xfrm>
            <a:off x="384175" y="365125"/>
            <a:ext cx="9509125" cy="13100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100"/>
              <a:t>EMNLP2021</a:t>
            </a:r>
            <a:r>
              <a:rPr lang="zh-CN" altLang="en-US" sz="3100"/>
              <a:t>：Named Entity Recognition for Entity Linking:</a:t>
            </a:r>
            <a:r>
              <a:rPr lang="en-US" altLang="zh-CN" sz="3100"/>
              <a:t> </a:t>
            </a:r>
            <a:r>
              <a:rPr lang="zh-CN" altLang="en-US" sz="3100"/>
              <a:t>What Works and What</a:t>
            </a:r>
            <a:r>
              <a:rPr lang="en-US" altLang="zh-CN" sz="3100"/>
              <a:t>’</a:t>
            </a:r>
            <a:r>
              <a:rPr lang="zh-CN" altLang="en-US" sz="3100"/>
              <a:t>s Next</a:t>
            </a:r>
            <a:endParaRPr lang="zh-CN" altLang="en-US" sz="3100"/>
          </a:p>
        </p:txBody>
      </p:sp>
      <p:sp>
        <p:nvSpPr>
          <p:cNvPr id="3" name="内容占位符 5"/>
          <p:cNvSpPr>
            <a:spLocks noGrp="1"/>
          </p:cNvSpPr>
          <p:nvPr/>
        </p:nvSpPr>
        <p:spPr>
          <a:xfrm>
            <a:off x="568325" y="2023110"/>
            <a:ext cx="11055985" cy="435165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150000"/>
              </a:lnSpc>
              <a:buNone/>
            </a:pPr>
            <a:r>
              <a:rPr lang="zh-CN" sz="2400">
                <a:sym typeface="+mn-ea"/>
              </a:rPr>
              <a:t>优势和可借鉴之处：</a:t>
            </a:r>
            <a:endParaRPr lang="zh-CN" altLang="en-US" sz="2400"/>
          </a:p>
          <a:p>
            <a:pPr indent="0" fontAlgn="auto">
              <a:lnSpc>
                <a:spcPct val="150000"/>
              </a:lnSpc>
            </a:pPr>
            <a:r>
              <a:rPr lang="en-US" altLang="zh-CN" sz="2400">
                <a:sym typeface="+mn-ea"/>
              </a:rPr>
              <a:t> </a:t>
            </a:r>
            <a:r>
              <a:rPr lang="zh-CN" altLang="en-US" sz="2400">
                <a:sym typeface="+mn-ea"/>
              </a:rPr>
              <a:t>不同于</a:t>
            </a:r>
            <a:r>
              <a:rPr lang="en-US" altLang="zh-CN" sz="2400">
                <a:sym typeface="+mn-ea"/>
              </a:rPr>
              <a:t>GENRE</a:t>
            </a:r>
            <a:r>
              <a:rPr lang="zh-CN" altLang="en-US" sz="2400">
                <a:sym typeface="+mn-ea"/>
              </a:rPr>
              <a:t>在</a:t>
            </a:r>
            <a:r>
              <a:rPr lang="en-US" altLang="zh-CN" sz="2400">
                <a:sym typeface="+mn-ea"/>
              </a:rPr>
              <a:t>KILT</a:t>
            </a:r>
            <a:r>
              <a:rPr lang="zh-CN" altLang="en-US" sz="2400">
                <a:sym typeface="+mn-ea"/>
              </a:rPr>
              <a:t>的</a:t>
            </a:r>
            <a:r>
              <a:rPr lang="en-US" altLang="zh-CN" sz="2400">
                <a:sym typeface="+mn-ea"/>
              </a:rPr>
              <a:t>9</a:t>
            </a:r>
            <a:r>
              <a:rPr lang="zh-CN" altLang="en-US" sz="2400">
                <a:sym typeface="+mn-ea"/>
              </a:rPr>
              <a:t>百万条样本上训练，只是在</a:t>
            </a:r>
            <a:r>
              <a:rPr lang="en-US" altLang="zh-CN" sz="2400">
                <a:sym typeface="+mn-ea"/>
              </a:rPr>
              <a:t>AIDA</a:t>
            </a:r>
            <a:r>
              <a:rPr lang="zh-CN" altLang="en-US" sz="2400">
                <a:sym typeface="+mn-ea"/>
              </a:rPr>
              <a:t>训练集的</a:t>
            </a:r>
            <a:r>
              <a:rPr lang="en-US" altLang="zh-CN" sz="2400">
                <a:sym typeface="+mn-ea"/>
              </a:rPr>
              <a:t>18,000</a:t>
            </a:r>
            <a:r>
              <a:rPr lang="zh-CN" altLang="en-US" sz="2400">
                <a:sym typeface="+mn-ea"/>
              </a:rPr>
              <a:t>条样本中训练效果就很好了</a:t>
            </a:r>
            <a:endParaRPr lang="zh-CN" altLang="en-US" sz="2400"/>
          </a:p>
          <a:p>
            <a:pPr indent="0" fontAlgn="auto">
              <a:lnSpc>
                <a:spcPct val="150000"/>
              </a:lnSpc>
            </a:pPr>
            <a:r>
              <a:rPr lang="en-US" altLang="zh-CN" sz="2400">
                <a:sym typeface="+mn-ea"/>
              </a:rPr>
              <a:t> type_classifier</a:t>
            </a:r>
            <a:r>
              <a:rPr lang="zh-CN" altLang="en-US" sz="2400">
                <a:sym typeface="+mn-ea"/>
              </a:rPr>
              <a:t>给</a:t>
            </a:r>
            <a:r>
              <a:rPr lang="en-US" altLang="zh-CN" sz="2400">
                <a:sym typeface="+mn-ea"/>
              </a:rPr>
              <a:t>Wiki entity</a:t>
            </a:r>
            <a:r>
              <a:rPr lang="zh-CN" altLang="en-US" sz="2400">
                <a:sym typeface="+mn-ea"/>
              </a:rPr>
              <a:t>多加了个标签，可以在其他任务中使用</a:t>
            </a:r>
            <a:endParaRPr lang="zh-CN" altLang="en-US" sz="2400"/>
          </a:p>
          <a:p>
            <a:pPr indent="0" fontAlgn="auto">
              <a:lnSpc>
                <a:spcPct val="150000"/>
              </a:lnSpc>
              <a:buNone/>
            </a:pPr>
            <a:endParaRPr lang="zh-CN" altLang="en-US" sz="2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838200" y="2551430"/>
            <a:ext cx="10515600" cy="2899410"/>
          </a:xfrm>
          <a:prstGeom prst="rect">
            <a:avLst/>
          </a:prstGeom>
        </p:spPr>
      </p:pic>
      <p:sp>
        <p:nvSpPr>
          <p:cNvPr id="5" name="标题 1"/>
          <p:cNvSpPr>
            <a:spLocks noGrp="1"/>
          </p:cNvSpPr>
          <p:nvPr/>
        </p:nvSpPr>
        <p:spPr>
          <a:xfrm>
            <a:off x="716915" y="417195"/>
            <a:ext cx="968248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a:t>EMNLP2020</a:t>
            </a:r>
            <a:r>
              <a:rPr lang="zh-CN" altLang="en-US" sz="3200"/>
              <a:t>：Scalable Zero-shot Entity Linking with Dense Entity Retrieval</a:t>
            </a:r>
            <a:r>
              <a:rPr lang="zh-CN" altLang="en-US" sz="3200">
                <a:sym typeface="+mn-ea"/>
              </a:rPr>
              <a:t>（</a:t>
            </a:r>
            <a:r>
              <a:rPr lang="en-US" altLang="zh-CN" sz="3200">
                <a:sym typeface="+mn-ea"/>
              </a:rPr>
              <a:t>BLINK</a:t>
            </a:r>
            <a:r>
              <a:rPr lang="zh-CN" altLang="en-US" sz="3200">
                <a:sym typeface="+mn-ea"/>
              </a:rPr>
              <a:t>）</a:t>
            </a:r>
            <a:endParaRPr lang="zh-CN" altLang="en-US" sz="32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716915" y="417195"/>
            <a:ext cx="9682480" cy="1325880"/>
          </a:xfrm>
        </p:spPr>
        <p:txBody>
          <a:bodyPr>
            <a:normAutofit/>
          </a:bodyPr>
          <a:p>
            <a:r>
              <a:rPr lang="en-US" altLang="zh-CN" sz="3200"/>
              <a:t>EMNLP2020</a:t>
            </a:r>
            <a:r>
              <a:rPr lang="zh-CN" altLang="en-US" sz="3200"/>
              <a:t>：Scalable Zero-shot Entity Linking with Dense Entity Retrieval</a:t>
            </a:r>
            <a:r>
              <a:rPr lang="zh-CN" altLang="en-US" sz="3200">
                <a:sym typeface="+mn-ea"/>
              </a:rPr>
              <a:t>（</a:t>
            </a:r>
            <a:r>
              <a:rPr lang="en-US" altLang="zh-CN" sz="3200">
                <a:sym typeface="+mn-ea"/>
              </a:rPr>
              <a:t>BLINK</a:t>
            </a:r>
            <a:r>
              <a:rPr lang="zh-CN" altLang="en-US" sz="3200">
                <a:sym typeface="+mn-ea"/>
              </a:rPr>
              <a:t>）</a:t>
            </a:r>
            <a:endParaRPr lang="zh-CN" altLang="en-US" sz="3200"/>
          </a:p>
        </p:txBody>
      </p:sp>
      <p:pic>
        <p:nvPicPr>
          <p:cNvPr id="19" name="图片 1"/>
          <p:cNvPicPr>
            <a:picLocks noChangeAspect="1"/>
          </p:cNvPicPr>
          <p:nvPr/>
        </p:nvPicPr>
        <p:blipFill>
          <a:blip r:embed="rId1"/>
          <a:stretch>
            <a:fillRect/>
          </a:stretch>
        </p:blipFill>
        <p:spPr>
          <a:xfrm>
            <a:off x="1614805" y="1688465"/>
            <a:ext cx="7887335" cy="3060065"/>
          </a:xfrm>
          <a:prstGeom prst="rect">
            <a:avLst/>
          </a:prstGeom>
          <a:noFill/>
          <a:ln>
            <a:noFill/>
          </a:ln>
        </p:spPr>
      </p:pic>
      <p:grpSp>
        <p:nvGrpSpPr>
          <p:cNvPr id="5" name="组合 4"/>
          <p:cNvGrpSpPr/>
          <p:nvPr/>
        </p:nvGrpSpPr>
        <p:grpSpPr>
          <a:xfrm>
            <a:off x="903605" y="4780280"/>
            <a:ext cx="3467100" cy="1930400"/>
            <a:chOff x="1423" y="7528"/>
            <a:chExt cx="5460" cy="3040"/>
          </a:xfrm>
        </p:grpSpPr>
        <p:grpSp>
          <p:nvGrpSpPr>
            <p:cNvPr id="4" name="组合 3"/>
            <p:cNvGrpSpPr/>
            <p:nvPr/>
          </p:nvGrpSpPr>
          <p:grpSpPr>
            <a:xfrm>
              <a:off x="1423" y="7528"/>
              <a:ext cx="5460" cy="2153"/>
              <a:chOff x="1423" y="7944"/>
              <a:chExt cx="5460" cy="2153"/>
            </a:xfrm>
          </p:grpSpPr>
          <p:pic>
            <p:nvPicPr>
              <p:cNvPr id="20" name="图片 2"/>
              <p:cNvPicPr>
                <a:picLocks noChangeAspect="1"/>
              </p:cNvPicPr>
              <p:nvPr/>
            </p:nvPicPr>
            <p:blipFill>
              <a:blip r:embed="rId2"/>
              <a:stretch>
                <a:fillRect/>
              </a:stretch>
            </p:blipFill>
            <p:spPr>
              <a:xfrm>
                <a:off x="1423" y="7944"/>
                <a:ext cx="5460" cy="468"/>
              </a:xfrm>
              <a:prstGeom prst="rect">
                <a:avLst/>
              </a:prstGeom>
              <a:noFill/>
              <a:ln>
                <a:noFill/>
              </a:ln>
            </p:spPr>
          </p:pic>
          <p:pic>
            <p:nvPicPr>
              <p:cNvPr id="31" name="图片 3"/>
              <p:cNvPicPr>
                <a:picLocks noChangeAspect="1"/>
              </p:cNvPicPr>
              <p:nvPr/>
            </p:nvPicPr>
            <p:blipFill>
              <a:blip r:embed="rId3"/>
              <a:stretch>
                <a:fillRect/>
              </a:stretch>
            </p:blipFill>
            <p:spPr>
              <a:xfrm>
                <a:off x="1519" y="8520"/>
                <a:ext cx="4560" cy="438"/>
              </a:xfrm>
              <a:prstGeom prst="rect">
                <a:avLst/>
              </a:prstGeom>
              <a:noFill/>
              <a:ln>
                <a:noFill/>
              </a:ln>
            </p:spPr>
          </p:pic>
          <p:pic>
            <p:nvPicPr>
              <p:cNvPr id="14" name="图片 1"/>
              <p:cNvPicPr>
                <a:picLocks noChangeAspect="1"/>
              </p:cNvPicPr>
              <p:nvPr/>
            </p:nvPicPr>
            <p:blipFill>
              <a:blip r:embed="rId4"/>
              <a:stretch>
                <a:fillRect/>
              </a:stretch>
            </p:blipFill>
            <p:spPr>
              <a:xfrm>
                <a:off x="1423" y="9215"/>
                <a:ext cx="2142" cy="883"/>
              </a:xfrm>
              <a:prstGeom prst="rect">
                <a:avLst/>
              </a:prstGeom>
              <a:noFill/>
              <a:ln>
                <a:noFill/>
              </a:ln>
            </p:spPr>
          </p:pic>
          <p:pic>
            <p:nvPicPr>
              <p:cNvPr id="21" name="图片 2"/>
              <p:cNvPicPr>
                <a:picLocks noChangeAspect="1"/>
              </p:cNvPicPr>
              <p:nvPr/>
            </p:nvPicPr>
            <p:blipFill>
              <a:blip r:embed="rId5"/>
              <a:stretch>
                <a:fillRect/>
              </a:stretch>
            </p:blipFill>
            <p:spPr>
              <a:xfrm>
                <a:off x="3988" y="9420"/>
                <a:ext cx="2413" cy="473"/>
              </a:xfrm>
              <a:prstGeom prst="rect">
                <a:avLst/>
              </a:prstGeom>
              <a:noFill/>
              <a:ln>
                <a:noFill/>
              </a:ln>
            </p:spPr>
          </p:pic>
        </p:grpSp>
        <p:pic>
          <p:nvPicPr>
            <p:cNvPr id="22" name="图片 3"/>
            <p:cNvPicPr>
              <a:picLocks noChangeAspect="1"/>
            </p:cNvPicPr>
            <p:nvPr/>
          </p:nvPicPr>
          <p:blipFill>
            <a:blip r:embed="rId6"/>
            <a:stretch>
              <a:fillRect/>
            </a:stretch>
          </p:blipFill>
          <p:spPr>
            <a:xfrm>
              <a:off x="1607" y="9682"/>
              <a:ext cx="5092" cy="886"/>
            </a:xfrm>
            <a:prstGeom prst="rect">
              <a:avLst/>
            </a:prstGeom>
            <a:noFill/>
            <a:ln>
              <a:noFill/>
            </a:ln>
          </p:spPr>
        </p:pic>
      </p:grpSp>
      <p:grpSp>
        <p:nvGrpSpPr>
          <p:cNvPr id="10" name="组合 9"/>
          <p:cNvGrpSpPr/>
          <p:nvPr/>
        </p:nvGrpSpPr>
        <p:grpSpPr>
          <a:xfrm>
            <a:off x="6226175" y="5034280"/>
            <a:ext cx="4613275" cy="805815"/>
            <a:chOff x="10972" y="7752"/>
            <a:chExt cx="7265" cy="1269"/>
          </a:xfrm>
        </p:grpSpPr>
        <p:pic>
          <p:nvPicPr>
            <p:cNvPr id="7" name="内容占位符 5"/>
            <p:cNvPicPr>
              <a:picLocks noChangeAspect="1"/>
            </p:cNvPicPr>
            <p:nvPr/>
          </p:nvPicPr>
          <p:blipFill>
            <a:blip r:embed="rId7"/>
            <a:stretch>
              <a:fillRect/>
            </a:stretch>
          </p:blipFill>
          <p:spPr>
            <a:xfrm>
              <a:off x="10972" y="7752"/>
              <a:ext cx="7163" cy="405"/>
            </a:xfrm>
            <a:prstGeom prst="rect">
              <a:avLst/>
            </a:prstGeom>
          </p:spPr>
        </p:pic>
        <p:pic>
          <p:nvPicPr>
            <p:cNvPr id="8" name="图片 4"/>
            <p:cNvPicPr>
              <a:picLocks noChangeAspect="1"/>
            </p:cNvPicPr>
            <p:nvPr/>
          </p:nvPicPr>
          <p:blipFill>
            <a:blip r:embed="rId8"/>
            <a:stretch>
              <a:fillRect/>
            </a:stretch>
          </p:blipFill>
          <p:spPr>
            <a:xfrm>
              <a:off x="11136" y="8431"/>
              <a:ext cx="2765" cy="591"/>
            </a:xfrm>
            <a:prstGeom prst="rect">
              <a:avLst/>
            </a:prstGeom>
            <a:noFill/>
            <a:ln>
              <a:noFill/>
            </a:ln>
          </p:spPr>
        </p:pic>
        <p:pic>
          <p:nvPicPr>
            <p:cNvPr id="9" name="图片 5"/>
            <p:cNvPicPr>
              <a:picLocks noChangeAspect="1"/>
            </p:cNvPicPr>
            <p:nvPr/>
          </p:nvPicPr>
          <p:blipFill>
            <a:blip r:embed="rId9"/>
            <a:stretch>
              <a:fillRect/>
            </a:stretch>
          </p:blipFill>
          <p:spPr>
            <a:xfrm>
              <a:off x="14975" y="8374"/>
              <a:ext cx="3263" cy="630"/>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a:xfrm>
            <a:off x="716915" y="417195"/>
            <a:ext cx="9682480" cy="1325880"/>
          </a:xfrm>
        </p:spPr>
        <p:txBody>
          <a:bodyPr/>
          <a:p>
            <a:r>
              <a:rPr lang="en-US" altLang="zh-CN" sz="3200"/>
              <a:t>EMNLP2020</a:t>
            </a:r>
            <a:r>
              <a:rPr lang="zh-CN" altLang="en-US" sz="3200"/>
              <a:t>：Scalable Zero-shot Entity Linking with Dense Entity Retrieval</a:t>
            </a:r>
            <a:endParaRPr lang="zh-CN" altLang="en-US" sz="3200"/>
          </a:p>
        </p:txBody>
      </p:sp>
      <p:sp>
        <p:nvSpPr>
          <p:cNvPr id="6" name="内容占位符 5"/>
          <p:cNvSpPr>
            <a:spLocks noGrp="1"/>
          </p:cNvSpPr>
          <p:nvPr>
            <p:ph idx="1"/>
          </p:nvPr>
        </p:nvSpPr>
        <p:spPr>
          <a:xfrm>
            <a:off x="838200" y="1825625"/>
            <a:ext cx="11055985" cy="4351655"/>
          </a:xfrm>
        </p:spPr>
        <p:txBody>
          <a:bodyPr/>
          <a:p>
            <a:pPr marL="0" indent="0" fontAlgn="auto">
              <a:lnSpc>
                <a:spcPct val="150000"/>
              </a:lnSpc>
              <a:buNone/>
            </a:pPr>
            <a:r>
              <a:rPr lang="zh-CN" altLang="en-US" sz="2400"/>
              <a:t>优势和创新？</a:t>
            </a:r>
            <a:endParaRPr lang="zh-CN" altLang="en-US" sz="2400"/>
          </a:p>
          <a:p>
            <a:pPr indent="0" fontAlgn="auto">
              <a:lnSpc>
                <a:spcPct val="150000"/>
              </a:lnSpc>
              <a:buNone/>
            </a:pPr>
            <a:r>
              <a:rPr lang="en-US" altLang="zh-CN" sz="2400"/>
              <a:t>1</a:t>
            </a:r>
            <a:r>
              <a:rPr lang="zh-CN" altLang="en-US" sz="2400"/>
              <a:t>、</a:t>
            </a:r>
            <a:r>
              <a:rPr lang="en-US" altLang="zh-CN" sz="2400"/>
              <a:t>Zero-shot</a:t>
            </a:r>
            <a:r>
              <a:rPr lang="zh-CN" altLang="en-US" sz="2400"/>
              <a:t>情况下比</a:t>
            </a:r>
            <a:r>
              <a:rPr lang="en-US" altLang="zh-CN" sz="2400"/>
              <a:t>BM25</a:t>
            </a:r>
            <a:r>
              <a:rPr lang="zh-CN" altLang="en-US" sz="2400"/>
              <a:t>检索方法的</a:t>
            </a:r>
            <a:r>
              <a:rPr lang="en-US" altLang="zh-CN" sz="2400"/>
              <a:t>Recall</a:t>
            </a:r>
            <a:r>
              <a:rPr lang="zh-CN" altLang="en-US" sz="2400"/>
              <a:t>高</a:t>
            </a:r>
            <a:endParaRPr lang="zh-CN" altLang="en-US" sz="2400"/>
          </a:p>
          <a:p>
            <a:pPr indent="0" fontAlgn="auto">
              <a:lnSpc>
                <a:spcPct val="150000"/>
              </a:lnSpc>
            </a:pPr>
            <a:endParaRPr lang="zh-CN" altLang="en-US" sz="2400"/>
          </a:p>
        </p:txBody>
      </p:sp>
      <p:pic>
        <p:nvPicPr>
          <p:cNvPr id="25" name="图片 6"/>
          <p:cNvPicPr>
            <a:picLocks noChangeAspect="1"/>
          </p:cNvPicPr>
          <p:nvPr/>
        </p:nvPicPr>
        <p:blipFill>
          <a:blip r:embed="rId1"/>
          <a:stretch>
            <a:fillRect/>
          </a:stretch>
        </p:blipFill>
        <p:spPr>
          <a:xfrm>
            <a:off x="4234180" y="3411220"/>
            <a:ext cx="4123055" cy="3206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a:xfrm>
            <a:off x="716915" y="417195"/>
            <a:ext cx="9682480" cy="1325880"/>
          </a:xfrm>
        </p:spPr>
        <p:txBody>
          <a:bodyPr/>
          <a:p>
            <a:r>
              <a:rPr lang="en-US" altLang="zh-CN" sz="3200"/>
              <a:t>EMNLP2020</a:t>
            </a:r>
            <a:r>
              <a:rPr lang="zh-CN" altLang="en-US" sz="3200"/>
              <a:t>：Scalable Zero-shot Entity Linking with Dense Entity Retrieval</a:t>
            </a:r>
            <a:endParaRPr lang="zh-CN" altLang="en-US" sz="3200"/>
          </a:p>
        </p:txBody>
      </p:sp>
      <p:sp>
        <p:nvSpPr>
          <p:cNvPr id="6" name="内容占位符 5"/>
          <p:cNvSpPr>
            <a:spLocks noGrp="1"/>
          </p:cNvSpPr>
          <p:nvPr>
            <p:ph idx="1"/>
          </p:nvPr>
        </p:nvSpPr>
        <p:spPr>
          <a:xfrm>
            <a:off x="822325" y="1743075"/>
            <a:ext cx="11055985" cy="4351655"/>
          </a:xfrm>
        </p:spPr>
        <p:txBody>
          <a:bodyPr/>
          <a:p>
            <a:pPr marL="0" indent="0" fontAlgn="auto">
              <a:lnSpc>
                <a:spcPct val="100000"/>
              </a:lnSpc>
              <a:buNone/>
            </a:pPr>
            <a:r>
              <a:rPr lang="zh-CN" altLang="en-US" sz="2400"/>
              <a:t>优势和创新？</a:t>
            </a:r>
            <a:endParaRPr lang="zh-CN" altLang="en-US" sz="2400"/>
          </a:p>
          <a:p>
            <a:pPr indent="0" fontAlgn="auto">
              <a:lnSpc>
                <a:spcPct val="100000"/>
              </a:lnSpc>
              <a:buNone/>
            </a:pPr>
            <a:r>
              <a:rPr lang="en-US" altLang="zh-CN" sz="2400"/>
              <a:t>2</a:t>
            </a:r>
            <a:r>
              <a:rPr lang="zh-CN" altLang="en-US" sz="2400"/>
              <a:t>、</a:t>
            </a:r>
            <a:r>
              <a:rPr lang="zh-CN" sz="2400"/>
              <a:t>与</a:t>
            </a:r>
            <a:r>
              <a:rPr lang="en-US" altLang="zh-CN" sz="2400"/>
              <a:t>NER4EL</a:t>
            </a:r>
            <a:r>
              <a:rPr lang="zh-CN" altLang="en-US" sz="2400"/>
              <a:t>相比在不同数据集上的表现较稳定</a:t>
            </a:r>
            <a:endParaRPr lang="zh-CN" altLang="en-US" sz="2400"/>
          </a:p>
        </p:txBody>
      </p:sp>
      <p:pic>
        <p:nvPicPr>
          <p:cNvPr id="27" name="图片 8"/>
          <p:cNvPicPr>
            <a:picLocks noChangeAspect="1"/>
          </p:cNvPicPr>
          <p:nvPr/>
        </p:nvPicPr>
        <p:blipFill>
          <a:blip r:embed="rId1"/>
          <a:stretch>
            <a:fillRect/>
          </a:stretch>
        </p:blipFill>
        <p:spPr>
          <a:xfrm>
            <a:off x="457835" y="2858770"/>
            <a:ext cx="4652010" cy="3535680"/>
          </a:xfrm>
          <a:prstGeom prst="rect">
            <a:avLst/>
          </a:prstGeom>
          <a:noFill/>
          <a:ln>
            <a:noFill/>
          </a:ln>
        </p:spPr>
      </p:pic>
      <p:pic>
        <p:nvPicPr>
          <p:cNvPr id="10" name="图片 3"/>
          <p:cNvPicPr>
            <a:picLocks noChangeAspect="1"/>
          </p:cNvPicPr>
          <p:nvPr/>
        </p:nvPicPr>
        <p:blipFill>
          <a:blip r:embed="rId2"/>
          <a:stretch>
            <a:fillRect/>
          </a:stretch>
        </p:blipFill>
        <p:spPr>
          <a:xfrm>
            <a:off x="5603240" y="3751580"/>
            <a:ext cx="6444615" cy="2038985"/>
          </a:xfrm>
          <a:prstGeom prst="rect">
            <a:avLst/>
          </a:prstGeom>
          <a:noFill/>
          <a:ln>
            <a:noFill/>
          </a:ln>
        </p:spPr>
      </p:pic>
      <p:sp>
        <p:nvSpPr>
          <p:cNvPr id="2" name="文本框 1"/>
          <p:cNvSpPr txBox="1"/>
          <p:nvPr/>
        </p:nvSpPr>
        <p:spPr>
          <a:xfrm>
            <a:off x="2166620" y="6449060"/>
            <a:ext cx="1234440" cy="368300"/>
          </a:xfrm>
          <a:prstGeom prst="rect">
            <a:avLst/>
          </a:prstGeom>
          <a:noFill/>
        </p:spPr>
        <p:txBody>
          <a:bodyPr wrap="square" rtlCol="0">
            <a:spAutoFit/>
          </a:bodyPr>
          <a:p>
            <a:pPr algn="ctr"/>
            <a:r>
              <a:rPr lang="en-US" altLang="zh-CN"/>
              <a:t>BLINK</a:t>
            </a:r>
            <a:endParaRPr lang="en-US" altLang="zh-CN"/>
          </a:p>
        </p:txBody>
      </p:sp>
      <p:sp>
        <p:nvSpPr>
          <p:cNvPr id="3" name="文本框 2"/>
          <p:cNvSpPr txBox="1"/>
          <p:nvPr/>
        </p:nvSpPr>
        <p:spPr>
          <a:xfrm>
            <a:off x="8060055" y="6449060"/>
            <a:ext cx="1530985" cy="368300"/>
          </a:xfrm>
          <a:prstGeom prst="rect">
            <a:avLst/>
          </a:prstGeom>
          <a:noFill/>
        </p:spPr>
        <p:txBody>
          <a:bodyPr wrap="square" rtlCol="0">
            <a:spAutoFit/>
          </a:bodyPr>
          <a:p>
            <a:pPr algn="ctr"/>
            <a:r>
              <a:rPr lang="en-US" altLang="zh-CN"/>
              <a:t>NER4EL</a:t>
            </a:r>
            <a:endParaRPr lang="en-US" altLang="zh-C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a:xfrm>
            <a:off x="716915" y="417195"/>
            <a:ext cx="9682480" cy="1325880"/>
          </a:xfrm>
        </p:spPr>
        <p:txBody>
          <a:bodyPr/>
          <a:p>
            <a:r>
              <a:rPr lang="en-US" altLang="zh-CN" sz="3200"/>
              <a:t>EMNLP2020</a:t>
            </a:r>
            <a:r>
              <a:rPr lang="zh-CN" altLang="en-US" sz="3200"/>
              <a:t>：Scalable Zero-shot Entity Linking with Dense Entity Retrieval</a:t>
            </a:r>
            <a:endParaRPr lang="zh-CN" altLang="en-US" sz="3200"/>
          </a:p>
        </p:txBody>
      </p:sp>
      <p:sp>
        <p:nvSpPr>
          <p:cNvPr id="6" name="内容占位符 5"/>
          <p:cNvSpPr>
            <a:spLocks noGrp="1"/>
          </p:cNvSpPr>
          <p:nvPr>
            <p:ph idx="1"/>
          </p:nvPr>
        </p:nvSpPr>
        <p:spPr>
          <a:xfrm>
            <a:off x="433705" y="2198370"/>
            <a:ext cx="11055985" cy="4351655"/>
          </a:xfrm>
        </p:spPr>
        <p:txBody>
          <a:bodyPr/>
          <a:p>
            <a:pPr marL="0" indent="0" fontAlgn="auto">
              <a:lnSpc>
                <a:spcPct val="100000"/>
              </a:lnSpc>
              <a:buNone/>
            </a:pPr>
            <a:r>
              <a:rPr lang="zh-CN" altLang="en-US" sz="2400"/>
              <a:t>优势和创新？</a:t>
            </a:r>
            <a:endParaRPr lang="zh-CN" altLang="en-US" sz="2400"/>
          </a:p>
          <a:p>
            <a:pPr indent="0" fontAlgn="auto">
              <a:lnSpc>
                <a:spcPct val="100000"/>
              </a:lnSpc>
              <a:buNone/>
            </a:pPr>
            <a:r>
              <a:rPr lang="en-US" altLang="zh-CN" sz="2400"/>
              <a:t>3</a:t>
            </a:r>
            <a:r>
              <a:rPr lang="zh-CN" altLang="en-US" sz="2400"/>
              <a:t>、灵活适应多变的</a:t>
            </a:r>
            <a:r>
              <a:rPr lang="en-US" altLang="zh-CN" sz="2400"/>
              <a:t>mention</a:t>
            </a:r>
            <a:endParaRPr lang="en-US" altLang="zh-CN" sz="2400"/>
          </a:p>
        </p:txBody>
      </p:sp>
      <p:pic>
        <p:nvPicPr>
          <p:cNvPr id="26" name="图片 7"/>
          <p:cNvPicPr>
            <a:picLocks noChangeAspect="1"/>
          </p:cNvPicPr>
          <p:nvPr/>
        </p:nvPicPr>
        <p:blipFill>
          <a:blip r:embed="rId1"/>
          <a:stretch>
            <a:fillRect/>
          </a:stretch>
        </p:blipFill>
        <p:spPr>
          <a:xfrm>
            <a:off x="4630420" y="2012950"/>
            <a:ext cx="7110095" cy="4537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a:xfrm>
            <a:off x="716915" y="417195"/>
            <a:ext cx="9682480" cy="1325880"/>
          </a:xfrm>
        </p:spPr>
        <p:txBody>
          <a:bodyPr/>
          <a:p>
            <a:r>
              <a:rPr lang="en-US" altLang="zh-CN" sz="3200"/>
              <a:t>EMNLP2020</a:t>
            </a:r>
            <a:r>
              <a:rPr lang="zh-CN" altLang="en-US" sz="3200"/>
              <a:t>：Scalable Zero-shot Entity Linking with Dense Entity Retrieval</a:t>
            </a:r>
            <a:endParaRPr lang="zh-CN" altLang="en-US" sz="3200"/>
          </a:p>
        </p:txBody>
      </p:sp>
      <p:sp>
        <p:nvSpPr>
          <p:cNvPr id="6" name="内容占位符 5"/>
          <p:cNvSpPr>
            <a:spLocks noGrp="1"/>
          </p:cNvSpPr>
          <p:nvPr>
            <p:ph idx="1"/>
          </p:nvPr>
        </p:nvSpPr>
        <p:spPr>
          <a:xfrm>
            <a:off x="1136015" y="2327910"/>
            <a:ext cx="9715500" cy="4351655"/>
          </a:xfrm>
        </p:spPr>
        <p:txBody>
          <a:bodyPr/>
          <a:p>
            <a:pPr marL="0" indent="0" fontAlgn="auto">
              <a:lnSpc>
                <a:spcPct val="100000"/>
              </a:lnSpc>
              <a:buNone/>
            </a:pPr>
            <a:r>
              <a:rPr lang="en-US" altLang="zh-CN" sz="2400"/>
              <a:t>badcase</a:t>
            </a:r>
            <a:r>
              <a:rPr lang="zh-CN" altLang="en-US" sz="2400"/>
              <a:t>是</a:t>
            </a:r>
            <a:r>
              <a:rPr lang="en-US" altLang="zh-CN" sz="2400"/>
              <a:t>NER</a:t>
            </a:r>
            <a:r>
              <a:rPr lang="zh-CN" altLang="en-US" sz="2400"/>
              <a:t>与</a:t>
            </a:r>
            <a:r>
              <a:rPr lang="en-US" altLang="zh-CN" sz="2400"/>
              <a:t>ED</a:t>
            </a:r>
            <a:r>
              <a:rPr lang="zh-CN" altLang="en-US" sz="2400"/>
              <a:t>错误的累加</a:t>
            </a:r>
            <a:endParaRPr lang="zh-CN" altLang="en-US" sz="2400"/>
          </a:p>
          <a:p>
            <a:pPr marL="0" indent="0" fontAlgn="auto">
              <a:lnSpc>
                <a:spcPct val="100000"/>
              </a:lnSpc>
              <a:buNone/>
            </a:pPr>
            <a:r>
              <a:rPr lang="zh-CN" altLang="en-US" sz="2400"/>
              <a:t>优势：能检索到其他模型候选集中没有的实体</a:t>
            </a:r>
            <a:endParaRPr lang="zh-CN" altLang="en-US" sz="2400"/>
          </a:p>
          <a:p>
            <a:pPr indent="0" fontAlgn="auto">
              <a:lnSpc>
                <a:spcPct val="100000"/>
              </a:lnSpc>
              <a:buNone/>
            </a:pPr>
            <a:endParaRPr lang="en-US" altLang="zh-CN" sz="2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t>已有论文任务梳理</a:t>
            </a:r>
            <a:endParaRPr lang="zh-CN" altLang="en-US" sz="3200"/>
          </a:p>
        </p:txBody>
      </p:sp>
      <p:pic>
        <p:nvPicPr>
          <p:cNvPr id="4" name="图片 3"/>
          <p:cNvPicPr>
            <a:picLocks noChangeAspect="1"/>
          </p:cNvPicPr>
          <p:nvPr/>
        </p:nvPicPr>
        <p:blipFill>
          <a:blip r:embed="rId1"/>
          <a:stretch>
            <a:fillRect/>
          </a:stretch>
        </p:blipFill>
        <p:spPr>
          <a:xfrm>
            <a:off x="521335" y="2670810"/>
            <a:ext cx="11177270" cy="3140710"/>
          </a:xfrm>
          <a:prstGeom prst="rect">
            <a:avLst/>
          </a:prstGeom>
        </p:spPr>
      </p:pic>
      <p:sp>
        <p:nvSpPr>
          <p:cNvPr id="5" name="内容占位符 4"/>
          <p:cNvSpPr/>
          <p:nvPr>
            <p:ph idx="1"/>
          </p:nvPr>
        </p:nvSpPr>
        <p:spPr/>
        <p:txBody>
          <a:bodyPr/>
          <a:p>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t>三个模型共同的</a:t>
            </a:r>
            <a:r>
              <a:rPr lang="en-US" altLang="zh-CN" sz="3200"/>
              <a:t>badcase</a:t>
            </a:r>
            <a:endParaRPr lang="en-US" altLang="zh-CN" sz="3200"/>
          </a:p>
        </p:txBody>
      </p:sp>
      <p:pic>
        <p:nvPicPr>
          <p:cNvPr id="4" name="内容占位符 3"/>
          <p:cNvPicPr>
            <a:picLocks noChangeAspect="1"/>
          </p:cNvPicPr>
          <p:nvPr>
            <p:ph idx="1"/>
          </p:nvPr>
        </p:nvPicPr>
        <p:blipFill>
          <a:blip r:embed="rId1"/>
          <a:stretch>
            <a:fillRect/>
          </a:stretch>
        </p:blipFill>
        <p:spPr>
          <a:xfrm>
            <a:off x="2595880" y="1672590"/>
            <a:ext cx="6224270" cy="1866900"/>
          </a:xfrm>
          <a:prstGeom prst="rect">
            <a:avLst/>
          </a:prstGeom>
        </p:spPr>
      </p:pic>
      <p:pic>
        <p:nvPicPr>
          <p:cNvPr id="3" name="图片 2"/>
          <p:cNvPicPr>
            <a:picLocks noChangeAspect="1"/>
          </p:cNvPicPr>
          <p:nvPr/>
        </p:nvPicPr>
        <p:blipFill>
          <a:blip r:embed="rId2"/>
          <a:stretch>
            <a:fillRect/>
          </a:stretch>
        </p:blipFill>
        <p:spPr>
          <a:xfrm>
            <a:off x="2562860" y="3863340"/>
            <a:ext cx="6257290" cy="276733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t>三个模型的对比</a:t>
            </a:r>
            <a:endParaRPr lang="zh-CN" altLang="en-US" sz="3200"/>
          </a:p>
        </p:txBody>
      </p:sp>
      <p:pic>
        <p:nvPicPr>
          <p:cNvPr id="8" name="图片 1"/>
          <p:cNvPicPr>
            <a:picLocks noChangeAspect="1"/>
          </p:cNvPicPr>
          <p:nvPr/>
        </p:nvPicPr>
        <p:blipFill>
          <a:blip r:embed="rId1"/>
          <a:stretch>
            <a:fillRect/>
          </a:stretch>
        </p:blipFill>
        <p:spPr>
          <a:xfrm>
            <a:off x="6963410" y="1485265"/>
            <a:ext cx="4876800" cy="2724150"/>
          </a:xfrm>
          <a:prstGeom prst="rect">
            <a:avLst/>
          </a:prstGeom>
          <a:noFill/>
          <a:ln>
            <a:noFill/>
          </a:ln>
        </p:spPr>
      </p:pic>
      <p:pic>
        <p:nvPicPr>
          <p:cNvPr id="9" name="内容占位符 8"/>
          <p:cNvPicPr>
            <a:picLocks noChangeAspect="1"/>
          </p:cNvPicPr>
          <p:nvPr>
            <p:ph idx="1"/>
          </p:nvPr>
        </p:nvPicPr>
        <p:blipFill>
          <a:blip r:embed="rId2"/>
          <a:stretch>
            <a:fillRect/>
          </a:stretch>
        </p:blipFill>
        <p:spPr>
          <a:xfrm>
            <a:off x="432435" y="2256155"/>
            <a:ext cx="6191250" cy="3486150"/>
          </a:xfrm>
          <a:prstGeom prst="rect">
            <a:avLst/>
          </a:prstGeom>
        </p:spPr>
      </p:pic>
      <p:sp>
        <p:nvSpPr>
          <p:cNvPr id="10" name="文本框 9"/>
          <p:cNvSpPr txBox="1"/>
          <p:nvPr/>
        </p:nvSpPr>
        <p:spPr>
          <a:xfrm>
            <a:off x="7503160" y="4767580"/>
            <a:ext cx="3978910" cy="1337945"/>
          </a:xfrm>
          <a:prstGeom prst="rect">
            <a:avLst/>
          </a:prstGeom>
          <a:noFill/>
        </p:spPr>
        <p:txBody>
          <a:bodyPr wrap="square" rtlCol="0">
            <a:spAutoFit/>
          </a:bodyPr>
          <a:p>
            <a:pPr fontAlgn="auto">
              <a:lnSpc>
                <a:spcPct val="150000"/>
              </a:lnSpc>
            </a:pPr>
            <a:r>
              <a:rPr lang="en-US" altLang="zh-CN"/>
              <a:t>NER4EL</a:t>
            </a:r>
            <a:r>
              <a:rPr lang="zh-CN" altLang="en-US"/>
              <a:t>类别的不完全准确性</a:t>
            </a:r>
            <a:endParaRPr lang="zh-CN" altLang="en-US"/>
          </a:p>
          <a:p>
            <a:pPr fontAlgn="auto">
              <a:lnSpc>
                <a:spcPct val="150000"/>
              </a:lnSpc>
            </a:pPr>
            <a:r>
              <a:rPr lang="en-US" altLang="zh-CN"/>
              <a:t>GENRE</a:t>
            </a:r>
            <a:r>
              <a:rPr lang="zh-CN" altLang="en-US"/>
              <a:t>生成时对</a:t>
            </a:r>
            <a:r>
              <a:rPr lang="en-US" altLang="zh-CN"/>
              <a:t>Burbank</a:t>
            </a:r>
            <a:r>
              <a:rPr lang="zh-CN" altLang="en-US"/>
              <a:t>的依赖性</a:t>
            </a:r>
            <a:endParaRPr lang="zh-CN" altLang="en-US"/>
          </a:p>
          <a:p>
            <a:pPr fontAlgn="auto">
              <a:lnSpc>
                <a:spcPct val="150000"/>
              </a:lnSpc>
            </a:pPr>
            <a:r>
              <a:rPr lang="en-US" altLang="zh-CN"/>
              <a:t>BLINK</a:t>
            </a:r>
            <a:r>
              <a:rPr lang="zh-CN" altLang="en-US"/>
              <a:t>的先进性</a:t>
            </a: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4925"/>
            <a:ext cx="10515600" cy="1325563"/>
          </a:xfrm>
        </p:spPr>
        <p:txBody>
          <a:bodyPr/>
          <a:p>
            <a:r>
              <a:rPr lang="zh-CN" altLang="en-US" sz="3200"/>
              <a:t>一些想法</a:t>
            </a:r>
            <a:r>
              <a:rPr lang="en-US" altLang="zh-CN" sz="3200"/>
              <a:t>&amp;</a:t>
            </a:r>
            <a:r>
              <a:rPr lang="zh-CN" altLang="en-US" sz="3200"/>
              <a:t>可能的改进点</a:t>
            </a:r>
            <a:endParaRPr lang="zh-CN" altLang="en-US" sz="3200"/>
          </a:p>
        </p:txBody>
      </p:sp>
      <p:sp>
        <p:nvSpPr>
          <p:cNvPr id="3" name="内容占位符 2"/>
          <p:cNvSpPr>
            <a:spLocks noGrp="1"/>
          </p:cNvSpPr>
          <p:nvPr>
            <p:ph idx="1"/>
          </p:nvPr>
        </p:nvSpPr>
        <p:spPr>
          <a:xfrm>
            <a:off x="586105" y="1386840"/>
            <a:ext cx="11225530" cy="4351655"/>
          </a:xfrm>
        </p:spPr>
        <p:txBody>
          <a:bodyPr/>
          <a:p>
            <a:r>
              <a:rPr lang="zh-CN" altLang="en-US" sz="2400"/>
              <a:t>更高阶的场景：</a:t>
            </a:r>
            <a:r>
              <a:rPr lang="en-US" altLang="zh-CN" sz="2400"/>
              <a:t>Zero-shot + End2End</a:t>
            </a:r>
            <a:endParaRPr lang="en-US" altLang="zh-CN" sz="2400"/>
          </a:p>
          <a:p>
            <a:endParaRPr lang="zh-CN" altLang="en-US" sz="2400"/>
          </a:p>
        </p:txBody>
      </p:sp>
      <p:pic>
        <p:nvPicPr>
          <p:cNvPr id="7" name="图片 6"/>
          <p:cNvPicPr>
            <a:picLocks noChangeAspect="1"/>
          </p:cNvPicPr>
          <p:nvPr/>
        </p:nvPicPr>
        <p:blipFill>
          <a:blip r:embed="rId1"/>
          <a:stretch>
            <a:fillRect/>
          </a:stretch>
        </p:blipFill>
        <p:spPr>
          <a:xfrm>
            <a:off x="622300" y="2701925"/>
            <a:ext cx="11022965" cy="310261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4925"/>
            <a:ext cx="10515600" cy="1325563"/>
          </a:xfrm>
        </p:spPr>
        <p:txBody>
          <a:bodyPr/>
          <a:p>
            <a:r>
              <a:rPr lang="zh-CN" altLang="en-US" sz="3200"/>
              <a:t>一些想法</a:t>
            </a:r>
            <a:r>
              <a:rPr lang="en-US" altLang="zh-CN" sz="3200"/>
              <a:t>&amp;</a:t>
            </a:r>
            <a:r>
              <a:rPr lang="zh-CN" altLang="en-US" sz="3200"/>
              <a:t>可能的改进点</a:t>
            </a:r>
            <a:endParaRPr lang="zh-CN" altLang="en-US" sz="3200"/>
          </a:p>
        </p:txBody>
      </p:sp>
      <p:sp>
        <p:nvSpPr>
          <p:cNvPr id="3" name="内容占位符 2"/>
          <p:cNvSpPr>
            <a:spLocks noGrp="1"/>
          </p:cNvSpPr>
          <p:nvPr>
            <p:ph idx="1"/>
          </p:nvPr>
        </p:nvSpPr>
        <p:spPr>
          <a:xfrm>
            <a:off x="586105" y="1397000"/>
            <a:ext cx="11225530" cy="4351655"/>
          </a:xfrm>
        </p:spPr>
        <p:txBody>
          <a:bodyPr/>
          <a:p>
            <a:r>
              <a:rPr lang="zh-CN" altLang="en-US" sz="2400"/>
              <a:t>方法上：</a:t>
            </a:r>
            <a:endParaRPr lang="zh-CN" altLang="en-US" sz="2400"/>
          </a:p>
          <a:p>
            <a:pPr marL="0" indent="0">
              <a:buNone/>
            </a:pPr>
            <a:r>
              <a:rPr lang="en-US" altLang="zh-CN" sz="2400">
                <a:sym typeface="+mn-ea"/>
              </a:rPr>
              <a:t>1</a:t>
            </a:r>
            <a:r>
              <a:rPr lang="zh-CN" altLang="en-US" sz="2400">
                <a:sym typeface="+mn-ea"/>
              </a:rPr>
              <a:t>、从对</a:t>
            </a:r>
            <a:r>
              <a:rPr lang="en-US" altLang="zh-CN" sz="2400">
                <a:sym typeface="+mn-ea"/>
              </a:rPr>
              <a:t>badcase</a:t>
            </a:r>
            <a:r>
              <a:rPr lang="zh-CN" altLang="en-US" sz="2400">
                <a:sym typeface="+mn-ea"/>
              </a:rPr>
              <a:t>的分析看来，错误信息已经足够多了，需要精炼信息</a:t>
            </a:r>
            <a:endParaRPr lang="zh-CN" altLang="en-US" sz="2400">
              <a:sym typeface="+mn-ea"/>
            </a:endParaRPr>
          </a:p>
          <a:p>
            <a:pPr marL="0" indent="0">
              <a:buNone/>
            </a:pPr>
            <a:r>
              <a:rPr lang="en-US" altLang="zh-CN" sz="2400">
                <a:sym typeface="+mn-ea"/>
              </a:rPr>
              <a:t>	--&gt;</a:t>
            </a:r>
            <a:r>
              <a:rPr lang="zh-CN" altLang="en-US" sz="2400">
                <a:sym typeface="+mn-ea"/>
              </a:rPr>
              <a:t>否认先前引入</a:t>
            </a:r>
            <a:r>
              <a:rPr lang="en-US" altLang="zh-CN" sz="2400">
                <a:sym typeface="+mn-ea"/>
              </a:rPr>
              <a:t>ConceptNet</a:t>
            </a:r>
            <a:r>
              <a:rPr lang="zh-CN" altLang="en-US" sz="2400">
                <a:sym typeface="+mn-ea"/>
              </a:rPr>
              <a:t>和</a:t>
            </a:r>
            <a:r>
              <a:rPr lang="en-US" altLang="zh-CN" sz="2400">
                <a:sym typeface="+mn-ea"/>
              </a:rPr>
              <a:t>K-BERT</a:t>
            </a:r>
            <a:r>
              <a:rPr lang="zh-CN" altLang="en-US" sz="2400">
                <a:sym typeface="+mn-ea"/>
              </a:rPr>
              <a:t>等外部知识的想法</a:t>
            </a:r>
            <a:endParaRPr lang="zh-CN" altLang="en-US" sz="2400"/>
          </a:p>
          <a:p>
            <a:pPr marL="0" indent="0">
              <a:buNone/>
            </a:pPr>
            <a:r>
              <a:rPr lang="en-US" altLang="zh-CN" sz="2400"/>
              <a:t>2</a:t>
            </a:r>
            <a:r>
              <a:rPr lang="zh-CN" altLang="en-US" sz="2400"/>
              <a:t>、</a:t>
            </a:r>
            <a:r>
              <a:rPr lang="en-US" altLang="zh-CN" sz="2400"/>
              <a:t>End2End</a:t>
            </a:r>
            <a:r>
              <a:rPr lang="zh-CN" altLang="en-US" sz="2400"/>
              <a:t>场景中沿用</a:t>
            </a:r>
            <a:r>
              <a:rPr lang="en-US" altLang="zh-CN" sz="2400"/>
              <a:t>GENRE</a:t>
            </a:r>
            <a:r>
              <a:rPr lang="zh-CN" altLang="en-US" sz="2400"/>
              <a:t>生成方法，但用一些其他方法限制生成的候选实体</a:t>
            </a:r>
            <a:endParaRPr lang="zh-CN" altLang="en-US" sz="2400"/>
          </a:p>
          <a:p>
            <a:endParaRPr lang="zh-CN" altLang="en-US" sz="2400"/>
          </a:p>
        </p:txBody>
      </p:sp>
      <p:graphicFrame>
        <p:nvGraphicFramePr>
          <p:cNvPr id="4" name="表格 3"/>
          <p:cNvGraphicFramePr/>
          <p:nvPr>
            <p:custDataLst>
              <p:tags r:id="rId1"/>
            </p:custDataLst>
          </p:nvPr>
        </p:nvGraphicFramePr>
        <p:xfrm>
          <a:off x="2143125" y="3827780"/>
          <a:ext cx="7736205" cy="2406650"/>
        </p:xfrm>
        <a:graphic>
          <a:graphicData uri="http://schemas.openxmlformats.org/drawingml/2006/table">
            <a:tbl>
              <a:tblPr firstRow="1" bandRow="1">
                <a:tableStyleId>{5C22544A-7EE6-4342-B048-85BDC9FD1C3A}</a:tableStyleId>
              </a:tblPr>
              <a:tblGrid>
                <a:gridCol w="2578735"/>
                <a:gridCol w="2578735"/>
                <a:gridCol w="2578735"/>
              </a:tblGrid>
              <a:tr h="520700">
                <a:tc>
                  <a:txBody>
                    <a:bodyPr/>
                    <a:p>
                      <a:pPr algn="ctr">
                        <a:buNone/>
                      </a:pPr>
                      <a:r>
                        <a:rPr lang="en-US" altLang="zh-CN" sz="2000"/>
                        <a:t>NER4EL</a:t>
                      </a:r>
                      <a:endParaRPr lang="en-US" altLang="zh-CN" sz="2000"/>
                    </a:p>
                  </a:txBody>
                  <a:tcPr marL="215900" marR="215900" marT="107950" marB="107950"/>
                </a:tc>
                <a:tc>
                  <a:txBody>
                    <a:bodyPr/>
                    <a:p>
                      <a:pPr algn="ctr">
                        <a:buNone/>
                      </a:pPr>
                      <a:r>
                        <a:rPr lang="en-US" altLang="zh-CN" sz="2000"/>
                        <a:t>GENRE</a:t>
                      </a:r>
                      <a:endParaRPr lang="en-US" altLang="zh-CN" sz="2000"/>
                    </a:p>
                  </a:txBody>
                  <a:tcPr marL="215900" marR="215900" marT="107950" marB="107950"/>
                </a:tc>
                <a:tc>
                  <a:txBody>
                    <a:bodyPr/>
                    <a:p>
                      <a:pPr algn="ctr">
                        <a:buNone/>
                      </a:pPr>
                      <a:r>
                        <a:rPr lang="en-US" altLang="zh-CN" sz="2000"/>
                        <a:t>BLINK</a:t>
                      </a:r>
                      <a:endParaRPr lang="en-US" altLang="zh-CN" sz="2000"/>
                    </a:p>
                  </a:txBody>
                  <a:tcPr marL="215900" marR="215900" marT="107950" marB="107950"/>
                </a:tc>
              </a:tr>
              <a:tr h="1885950">
                <a:tc>
                  <a:txBody>
                    <a:bodyPr/>
                    <a:p>
                      <a:pPr>
                        <a:buNone/>
                      </a:pPr>
                      <a:r>
                        <a:rPr lang="zh-CN" altLang="en-US" sz="2000"/>
                        <a:t>类别信息筛选效果好，已经训练好的类别分类器可以当做</a:t>
                      </a:r>
                      <a:r>
                        <a:rPr lang="en-US" altLang="zh-CN" sz="2000"/>
                        <a:t>entity</a:t>
                      </a:r>
                      <a:r>
                        <a:rPr lang="zh-CN" altLang="en-US" sz="2000"/>
                        <a:t>的属性</a:t>
                      </a:r>
                      <a:endParaRPr lang="zh-CN" altLang="en-US" sz="2000"/>
                    </a:p>
                  </a:txBody>
                  <a:tcPr marL="215900" marR="215900" marT="107950" marB="107950"/>
                </a:tc>
                <a:tc>
                  <a:txBody>
                    <a:bodyPr/>
                    <a:p>
                      <a:pPr>
                        <a:buNone/>
                      </a:pPr>
                      <a:r>
                        <a:rPr lang="zh-CN" altLang="en-US" sz="2000"/>
                        <a:t>生成模型</a:t>
                      </a:r>
                      <a:r>
                        <a:rPr lang="en-US" altLang="zh-CN" sz="2000"/>
                        <a:t>entity</a:t>
                      </a:r>
                      <a:r>
                        <a:rPr lang="zh-CN" altLang="en-US" sz="2000"/>
                        <a:t>和</a:t>
                      </a:r>
                      <a:r>
                        <a:rPr lang="en-US" altLang="zh-CN" sz="2000"/>
                        <a:t>context</a:t>
                      </a:r>
                      <a:r>
                        <a:rPr lang="zh-CN" altLang="en-US" sz="2000"/>
                        <a:t>的交互好，不受候选实体数量限制，适合用在</a:t>
                      </a:r>
                      <a:r>
                        <a:rPr lang="en-US" altLang="zh-CN" sz="2000"/>
                        <a:t>End2End</a:t>
                      </a:r>
                      <a:r>
                        <a:rPr lang="zh-CN" altLang="en-US" sz="2000"/>
                        <a:t>场景中</a:t>
                      </a:r>
                      <a:endParaRPr lang="zh-CN" altLang="en-US" sz="2000"/>
                    </a:p>
                  </a:txBody>
                  <a:tcPr marL="215900" marR="215900" marT="107950" marB="107950"/>
                </a:tc>
                <a:tc>
                  <a:txBody>
                    <a:bodyPr/>
                    <a:p>
                      <a:pPr>
                        <a:buNone/>
                      </a:pPr>
                      <a:r>
                        <a:rPr lang="en-US" altLang="zh-CN" sz="2000"/>
                        <a:t>Bi-encoder</a:t>
                      </a:r>
                      <a:r>
                        <a:rPr lang="zh-CN" altLang="en-US" sz="2000"/>
                        <a:t>的检索效果好，适合运用在</a:t>
                      </a:r>
                      <a:r>
                        <a:rPr lang="en-US" altLang="zh-CN" sz="2000"/>
                        <a:t>Zero-shot</a:t>
                      </a:r>
                      <a:r>
                        <a:rPr lang="zh-CN" altLang="en-US" sz="2000"/>
                        <a:t>场景中</a:t>
                      </a:r>
                      <a:endParaRPr lang="zh-CN" altLang="en-US" sz="2000"/>
                    </a:p>
                  </a:txBody>
                  <a:tcPr marL="215900" marR="215900" marT="107950" marB="107950"/>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t>数据集</a:t>
            </a:r>
            <a:endParaRPr lang="zh-CN" altLang="en-US" sz="3200"/>
          </a:p>
        </p:txBody>
      </p:sp>
      <p:pic>
        <p:nvPicPr>
          <p:cNvPr id="4" name="内容占位符 3"/>
          <p:cNvPicPr>
            <a:picLocks noChangeAspect="1"/>
          </p:cNvPicPr>
          <p:nvPr>
            <p:ph idx="1"/>
          </p:nvPr>
        </p:nvPicPr>
        <p:blipFill>
          <a:blip r:embed="rId1"/>
          <a:stretch>
            <a:fillRect/>
          </a:stretch>
        </p:blipFill>
        <p:spPr>
          <a:xfrm>
            <a:off x="795020" y="1473835"/>
            <a:ext cx="10491470" cy="526288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标题 1"/>
          <p:cNvSpPr>
            <a:spLocks noGrp="1"/>
          </p:cNvSpPr>
          <p:nvPr/>
        </p:nvSpPr>
        <p:spPr>
          <a:xfrm>
            <a:off x="838200" y="365125"/>
            <a:ext cx="10515600" cy="9721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a:t>ICLR2021：Autoregressive Entity Retrieval（</a:t>
            </a:r>
            <a:r>
              <a:rPr lang="en-US" altLang="zh-CN" sz="3200"/>
              <a:t>GENRE</a:t>
            </a:r>
            <a:r>
              <a:rPr lang="zh-CN" altLang="en-US" sz="3200"/>
              <a:t>）</a:t>
            </a:r>
            <a:endParaRPr lang="zh-CN" altLang="en-US" sz="3200"/>
          </a:p>
        </p:txBody>
      </p:sp>
      <p:pic>
        <p:nvPicPr>
          <p:cNvPr id="6" name="内容占位符 5"/>
          <p:cNvPicPr>
            <a:picLocks noChangeAspect="1"/>
          </p:cNvPicPr>
          <p:nvPr>
            <p:ph idx="1"/>
          </p:nvPr>
        </p:nvPicPr>
        <p:blipFill>
          <a:blip r:embed="rId1"/>
          <a:stretch>
            <a:fillRect/>
          </a:stretch>
        </p:blipFill>
        <p:spPr>
          <a:xfrm>
            <a:off x="838200" y="2573655"/>
            <a:ext cx="10515600" cy="289623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内容占位符 4"/>
          <p:cNvSpPr>
            <a:spLocks noGrp="1"/>
          </p:cNvSpPr>
          <p:nvPr>
            <p:ph sz="half" idx="1"/>
          </p:nvPr>
        </p:nvSpPr>
        <p:spPr>
          <a:xfrm>
            <a:off x="212090" y="1825625"/>
            <a:ext cx="5663565" cy="4351655"/>
          </a:xfrm>
        </p:spPr>
        <p:txBody>
          <a:bodyPr/>
          <a:p>
            <a:r>
              <a:rPr lang="zh-CN" altLang="en-US" sz="2400">
                <a:sym typeface="+mn-ea"/>
              </a:rPr>
              <a:t>用生成式的方法进行</a:t>
            </a:r>
            <a:r>
              <a:rPr lang="en-US" altLang="zh-CN" sz="2400">
                <a:sym typeface="+mn-ea"/>
              </a:rPr>
              <a:t>Entity Linking</a:t>
            </a:r>
            <a:endParaRPr lang="en-US" altLang="zh-CN" sz="2400">
              <a:sym typeface="+mn-ea"/>
            </a:endParaRPr>
          </a:p>
        </p:txBody>
      </p:sp>
      <p:sp>
        <p:nvSpPr>
          <p:cNvPr id="6" name="内容占位符 5"/>
          <p:cNvSpPr>
            <a:spLocks noGrp="1"/>
          </p:cNvSpPr>
          <p:nvPr>
            <p:ph sz="half" idx="2"/>
          </p:nvPr>
        </p:nvSpPr>
        <p:spPr>
          <a:xfrm>
            <a:off x="6172200" y="1759585"/>
            <a:ext cx="6118860" cy="4351655"/>
          </a:xfrm>
        </p:spPr>
        <p:txBody>
          <a:bodyPr/>
          <a:p>
            <a:r>
              <a:rPr lang="en-US" altLang="zh-CN" sz="2400"/>
              <a:t>BART</a:t>
            </a:r>
            <a:endParaRPr lang="en-US" altLang="zh-CN" sz="2400"/>
          </a:p>
          <a:p>
            <a:pPr marL="0" indent="0">
              <a:buNone/>
            </a:pPr>
            <a:r>
              <a:rPr lang="en-US" altLang="zh-CN" sz="2400" b="1"/>
              <a:t>B</a:t>
            </a:r>
            <a:r>
              <a:rPr lang="en-US" altLang="zh-CN" sz="2400"/>
              <a:t>idrictional and </a:t>
            </a:r>
            <a:r>
              <a:rPr lang="en-US" altLang="zh-CN" sz="2400" b="1"/>
              <a:t>A</a:t>
            </a:r>
            <a:r>
              <a:rPr lang="en-US" altLang="zh-CN" sz="2400"/>
              <a:t>uto-</a:t>
            </a:r>
            <a:r>
              <a:rPr lang="en-US" altLang="zh-CN" sz="2400" b="1"/>
              <a:t>R</a:t>
            </a:r>
            <a:r>
              <a:rPr lang="en-US" altLang="zh-CN" sz="2400"/>
              <a:t>egressive </a:t>
            </a:r>
            <a:r>
              <a:rPr lang="en-US" altLang="zh-CN" sz="2400" b="1"/>
              <a:t>T</a:t>
            </a:r>
            <a:r>
              <a:rPr lang="en-US" altLang="zh-CN" sz="2400"/>
              <a:t>ransformers</a:t>
            </a:r>
            <a:endParaRPr lang="en-US" altLang="zh-CN" sz="2400"/>
          </a:p>
          <a:p>
            <a:pPr marL="0" indent="0">
              <a:buNone/>
            </a:pPr>
            <a:endParaRPr lang="en-US" altLang="zh-CN" sz="2400"/>
          </a:p>
        </p:txBody>
      </p:sp>
      <p:sp>
        <p:nvSpPr>
          <p:cNvPr id="7" name="标题 1"/>
          <p:cNvSpPr>
            <a:spLocks noGrp="1"/>
          </p:cNvSpPr>
          <p:nvPr/>
        </p:nvSpPr>
        <p:spPr>
          <a:xfrm>
            <a:off x="838200" y="365125"/>
            <a:ext cx="10515600" cy="9721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a:t>ICLR2021：Autoregressive Entity Retrieval（</a:t>
            </a:r>
            <a:r>
              <a:rPr lang="en-US" altLang="zh-CN" sz="3200"/>
              <a:t>GENRE</a:t>
            </a:r>
            <a:r>
              <a:rPr lang="zh-CN" altLang="en-US" sz="3200"/>
              <a:t>）</a:t>
            </a:r>
            <a:endParaRPr lang="zh-CN" altLang="en-US" sz="3200"/>
          </a:p>
        </p:txBody>
      </p:sp>
      <p:pic>
        <p:nvPicPr>
          <p:cNvPr id="8" name="图片 7" descr="GENRE-animation-EL"/>
          <p:cNvPicPr>
            <a:picLocks noChangeAspect="1"/>
          </p:cNvPicPr>
          <p:nvPr>
            <p:custDataLst>
              <p:tags r:id="rId1"/>
            </p:custDataLst>
          </p:nvPr>
        </p:nvPicPr>
        <p:blipFill>
          <a:blip r:embed="rId2"/>
          <a:stretch>
            <a:fillRect/>
          </a:stretch>
        </p:blipFill>
        <p:spPr>
          <a:xfrm>
            <a:off x="309880" y="2733040"/>
            <a:ext cx="5777230" cy="3249930"/>
          </a:xfrm>
          <a:prstGeom prst="rect">
            <a:avLst/>
          </a:prstGeom>
        </p:spPr>
      </p:pic>
      <p:pic>
        <p:nvPicPr>
          <p:cNvPr id="16" name="图片 8"/>
          <p:cNvPicPr>
            <a:picLocks noChangeAspect="1"/>
          </p:cNvPicPr>
          <p:nvPr/>
        </p:nvPicPr>
        <p:blipFill>
          <a:blip r:embed="rId3"/>
          <a:stretch>
            <a:fillRect/>
          </a:stretch>
        </p:blipFill>
        <p:spPr>
          <a:xfrm>
            <a:off x="6936740" y="3001010"/>
            <a:ext cx="4243070" cy="1701800"/>
          </a:xfrm>
          <a:prstGeom prst="rect">
            <a:avLst/>
          </a:prstGeom>
          <a:noFill/>
          <a:ln>
            <a:noFill/>
          </a:ln>
        </p:spPr>
      </p:pic>
      <p:pic>
        <p:nvPicPr>
          <p:cNvPr id="15" name="图片 7"/>
          <p:cNvPicPr>
            <a:picLocks noChangeAspect="1"/>
          </p:cNvPicPr>
          <p:nvPr/>
        </p:nvPicPr>
        <p:blipFill>
          <a:blip r:embed="rId4"/>
          <a:stretch>
            <a:fillRect/>
          </a:stretch>
        </p:blipFill>
        <p:spPr>
          <a:xfrm>
            <a:off x="6763385" y="5344795"/>
            <a:ext cx="4589145" cy="136588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内容占位符 5"/>
          <p:cNvSpPr>
            <a:spLocks noGrp="1"/>
          </p:cNvSpPr>
          <p:nvPr>
            <p:ph idx="1"/>
          </p:nvPr>
        </p:nvSpPr>
        <p:spPr/>
        <p:txBody>
          <a:bodyPr/>
          <a:p>
            <a:endParaRPr lang="zh-CN" altLang="en-US" sz="2400"/>
          </a:p>
        </p:txBody>
      </p:sp>
      <p:sp>
        <p:nvSpPr>
          <p:cNvPr id="7" name="标题 1"/>
          <p:cNvSpPr>
            <a:spLocks noGrp="1"/>
          </p:cNvSpPr>
          <p:nvPr/>
        </p:nvSpPr>
        <p:spPr>
          <a:xfrm>
            <a:off x="838200" y="365125"/>
            <a:ext cx="10515600" cy="9721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a:t>ICLR2021：Autoregressive Entity Retrieval</a:t>
            </a:r>
            <a:endParaRPr lang="zh-CN" altLang="en-US" sz="3200"/>
          </a:p>
        </p:txBody>
      </p:sp>
      <p:pic>
        <p:nvPicPr>
          <p:cNvPr id="17" name="图片 17" descr="GENRE-animation-EL"/>
          <p:cNvPicPr>
            <a:picLocks noChangeAspect="1"/>
          </p:cNvPicPr>
          <p:nvPr/>
        </p:nvPicPr>
        <p:blipFill>
          <a:blip r:embed="rId1"/>
          <a:stretch>
            <a:fillRect/>
          </a:stretch>
        </p:blipFill>
        <p:spPr>
          <a:xfrm>
            <a:off x="365760" y="3853815"/>
            <a:ext cx="5184140" cy="2917190"/>
          </a:xfrm>
          <a:prstGeom prst="rect">
            <a:avLst/>
          </a:prstGeom>
        </p:spPr>
      </p:pic>
      <p:pic>
        <p:nvPicPr>
          <p:cNvPr id="18" name="图片 9"/>
          <p:cNvPicPr>
            <a:picLocks noChangeAspect="1"/>
          </p:cNvPicPr>
          <p:nvPr/>
        </p:nvPicPr>
        <p:blipFill>
          <a:blip r:embed="rId2"/>
          <a:stretch>
            <a:fillRect/>
          </a:stretch>
        </p:blipFill>
        <p:spPr>
          <a:xfrm>
            <a:off x="761365" y="1435100"/>
            <a:ext cx="10669905" cy="2320925"/>
          </a:xfrm>
          <a:prstGeom prst="rect">
            <a:avLst/>
          </a:prstGeom>
          <a:noFill/>
          <a:ln>
            <a:noFill/>
          </a:ln>
        </p:spPr>
      </p:pic>
      <p:pic>
        <p:nvPicPr>
          <p:cNvPr id="39" name="图片 4"/>
          <p:cNvPicPr>
            <a:picLocks noChangeAspect="1"/>
          </p:cNvPicPr>
          <p:nvPr/>
        </p:nvPicPr>
        <p:blipFill>
          <a:blip r:embed="rId3"/>
          <a:stretch>
            <a:fillRect/>
          </a:stretch>
        </p:blipFill>
        <p:spPr>
          <a:xfrm>
            <a:off x="7655560" y="3756025"/>
            <a:ext cx="3061970" cy="287528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ph type="body" idx="1"/>
          </p:nvPr>
        </p:nvSpPr>
        <p:spPr>
          <a:xfrm>
            <a:off x="839788" y="1350963"/>
            <a:ext cx="5157787" cy="823912"/>
          </a:xfrm>
        </p:spPr>
        <p:txBody>
          <a:bodyPr/>
          <a:p>
            <a:r>
              <a:rPr lang="zh-CN" altLang="en-US" b="0"/>
              <a:t>传统</a:t>
            </a:r>
            <a:r>
              <a:rPr lang="en-US" altLang="zh-CN" b="0"/>
              <a:t>ED</a:t>
            </a:r>
            <a:r>
              <a:rPr lang="zh-CN" altLang="en-US" b="0"/>
              <a:t>任务</a:t>
            </a:r>
            <a:endParaRPr lang="zh-CN" altLang="en-US" b="0"/>
          </a:p>
        </p:txBody>
      </p:sp>
      <p:sp>
        <p:nvSpPr>
          <p:cNvPr id="5" name="文本占位符 4"/>
          <p:cNvSpPr>
            <a:spLocks noGrp="1"/>
          </p:cNvSpPr>
          <p:nvPr>
            <p:ph type="body" sz="quarter" idx="3"/>
          </p:nvPr>
        </p:nvSpPr>
        <p:spPr>
          <a:xfrm>
            <a:off x="6172200" y="1350963"/>
            <a:ext cx="5183188" cy="823912"/>
          </a:xfrm>
        </p:spPr>
        <p:txBody>
          <a:bodyPr/>
          <a:p>
            <a:r>
              <a:rPr lang="en-US" altLang="zh-CN" b="0"/>
              <a:t>End2End EL</a:t>
            </a:r>
            <a:r>
              <a:rPr lang="zh-CN" altLang="en-US" b="0"/>
              <a:t>任务</a:t>
            </a:r>
            <a:endParaRPr lang="zh-CN" altLang="en-US" b="0"/>
          </a:p>
        </p:txBody>
      </p:sp>
      <p:sp>
        <p:nvSpPr>
          <p:cNvPr id="7" name="标题 1"/>
          <p:cNvSpPr>
            <a:spLocks noGrp="1"/>
          </p:cNvSpPr>
          <p:nvPr/>
        </p:nvSpPr>
        <p:spPr>
          <a:xfrm>
            <a:off x="838200" y="365125"/>
            <a:ext cx="10515600" cy="9721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a:t>ICLR2021：Autoregressive Entity Retrieval</a:t>
            </a:r>
            <a:endParaRPr lang="zh-CN" altLang="en-US" sz="3200"/>
          </a:p>
        </p:txBody>
      </p:sp>
      <p:pic>
        <p:nvPicPr>
          <p:cNvPr id="9" name="图片 6"/>
          <p:cNvPicPr>
            <a:picLocks noChangeAspect="1"/>
          </p:cNvPicPr>
          <p:nvPr>
            <p:ph sz="half" idx="2"/>
          </p:nvPr>
        </p:nvPicPr>
        <p:blipFill>
          <a:blip r:embed="rId1"/>
          <a:stretch>
            <a:fillRect/>
          </a:stretch>
        </p:blipFill>
        <p:spPr>
          <a:xfrm>
            <a:off x="670560" y="2687320"/>
            <a:ext cx="5157470" cy="2660015"/>
          </a:xfrm>
          <a:prstGeom prst="rect">
            <a:avLst/>
          </a:prstGeom>
          <a:noFill/>
          <a:ln>
            <a:noFill/>
          </a:ln>
        </p:spPr>
      </p:pic>
      <p:pic>
        <p:nvPicPr>
          <p:cNvPr id="12" name="图片 5"/>
          <p:cNvPicPr>
            <a:picLocks noChangeAspect="1"/>
          </p:cNvPicPr>
          <p:nvPr>
            <p:ph sz="quarter" idx="4"/>
          </p:nvPr>
        </p:nvPicPr>
        <p:blipFill>
          <a:blip r:embed="rId2"/>
          <a:stretch>
            <a:fillRect/>
          </a:stretch>
        </p:blipFill>
        <p:spPr>
          <a:xfrm>
            <a:off x="6172200" y="2300605"/>
            <a:ext cx="5563235" cy="1715770"/>
          </a:xfrm>
          <a:prstGeom prst="rect">
            <a:avLst/>
          </a:prstGeom>
          <a:noFill/>
          <a:ln>
            <a:noFill/>
          </a:ln>
        </p:spPr>
      </p:pic>
      <p:pic>
        <p:nvPicPr>
          <p:cNvPr id="10" name="图片 9"/>
          <p:cNvPicPr>
            <a:picLocks noChangeAspect="1"/>
          </p:cNvPicPr>
          <p:nvPr/>
        </p:nvPicPr>
        <p:blipFill>
          <a:blip r:embed="rId3"/>
          <a:stretch>
            <a:fillRect/>
          </a:stretch>
        </p:blipFill>
        <p:spPr>
          <a:xfrm>
            <a:off x="6823075" y="4321810"/>
            <a:ext cx="4260850" cy="24091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内容占位符 5"/>
          <p:cNvSpPr>
            <a:spLocks noGrp="1"/>
          </p:cNvSpPr>
          <p:nvPr>
            <p:ph idx="1"/>
          </p:nvPr>
        </p:nvSpPr>
        <p:spPr>
          <a:xfrm>
            <a:off x="838200" y="1825625"/>
            <a:ext cx="11055985" cy="4351655"/>
          </a:xfrm>
        </p:spPr>
        <p:txBody>
          <a:bodyPr/>
          <a:p>
            <a:pPr marL="0" indent="0" fontAlgn="auto">
              <a:lnSpc>
                <a:spcPct val="150000"/>
              </a:lnSpc>
              <a:buNone/>
            </a:pPr>
            <a:r>
              <a:rPr lang="zh-CN" altLang="en-US" sz="2400"/>
              <a:t>为什么要用生成式？</a:t>
            </a:r>
            <a:endParaRPr lang="zh-CN" altLang="en-US" sz="2400"/>
          </a:p>
          <a:p>
            <a:pPr indent="0" fontAlgn="auto">
              <a:lnSpc>
                <a:spcPct val="150000"/>
              </a:lnSpc>
            </a:pPr>
            <a:r>
              <a:rPr lang="en-US" altLang="zh-CN" sz="2400"/>
              <a:t> </a:t>
            </a:r>
            <a:r>
              <a:rPr lang="zh-CN" altLang="en-US" sz="2400"/>
              <a:t>生成式的优势：不需要刻意为消岐模型选择有难度的负样本</a:t>
            </a:r>
            <a:endParaRPr lang="zh-CN" altLang="en-US" sz="2400"/>
          </a:p>
          <a:p>
            <a:pPr indent="0" fontAlgn="auto">
              <a:lnSpc>
                <a:spcPct val="150000"/>
              </a:lnSpc>
            </a:pPr>
            <a:r>
              <a:rPr lang="en-US" altLang="zh-CN" sz="2400"/>
              <a:t> </a:t>
            </a:r>
            <a:r>
              <a:rPr lang="zh-CN" altLang="en-US" sz="2400"/>
              <a:t>不需要</a:t>
            </a:r>
            <a:r>
              <a:rPr lang="en-US" altLang="zh-CN" sz="2400"/>
              <a:t>entity description</a:t>
            </a:r>
            <a:r>
              <a:rPr lang="zh-CN" altLang="en-US" sz="2400"/>
              <a:t>信息，</a:t>
            </a:r>
            <a:r>
              <a:rPr lang="zh-CN" altLang="en-US" sz="2400" u="sng"/>
              <a:t>也就不会带来额外的歧义</a:t>
            </a:r>
            <a:endParaRPr lang="zh-CN" altLang="en-US" sz="2400"/>
          </a:p>
          <a:p>
            <a:pPr indent="0" fontAlgn="auto">
              <a:lnSpc>
                <a:spcPct val="150000"/>
              </a:lnSpc>
            </a:pPr>
            <a:r>
              <a:rPr lang="en-US" altLang="zh-CN" sz="2400"/>
              <a:t> </a:t>
            </a:r>
            <a:r>
              <a:rPr lang="zh-CN" altLang="en-US" sz="2400"/>
              <a:t>可以把</a:t>
            </a:r>
            <a:r>
              <a:rPr lang="en-US" altLang="zh-CN" sz="2400"/>
              <a:t>entity name</a:t>
            </a:r>
            <a:r>
              <a:rPr lang="zh-CN" altLang="en-US" sz="2400"/>
              <a:t>充分融进</a:t>
            </a:r>
            <a:r>
              <a:rPr lang="en-US" altLang="zh-CN" sz="2400"/>
              <a:t>context</a:t>
            </a:r>
            <a:r>
              <a:rPr lang="zh-CN" altLang="en-US" sz="2400"/>
              <a:t>中，相比</a:t>
            </a:r>
            <a:r>
              <a:rPr lang="en-US" altLang="zh-CN" sz="2400"/>
              <a:t>NER+ED</a:t>
            </a:r>
            <a:r>
              <a:rPr lang="zh-CN" altLang="en-US" sz="2400"/>
              <a:t>分着做，对上下文吃的更准</a:t>
            </a:r>
            <a:endParaRPr lang="zh-CN" altLang="en-US" sz="2400"/>
          </a:p>
        </p:txBody>
      </p:sp>
      <p:sp>
        <p:nvSpPr>
          <p:cNvPr id="7" name="标题 1"/>
          <p:cNvSpPr>
            <a:spLocks noGrp="1"/>
          </p:cNvSpPr>
          <p:nvPr/>
        </p:nvSpPr>
        <p:spPr>
          <a:xfrm>
            <a:off x="838200" y="365125"/>
            <a:ext cx="10515600" cy="9721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a:t>ICLR2021：Autoregressive Entity Retrieval</a:t>
            </a:r>
            <a:endParaRPr lang="zh-CN" altLang="en-US" sz="32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内容占位符 5"/>
          <p:cNvSpPr>
            <a:spLocks noGrp="1"/>
          </p:cNvSpPr>
          <p:nvPr>
            <p:ph idx="1"/>
          </p:nvPr>
        </p:nvSpPr>
        <p:spPr>
          <a:xfrm>
            <a:off x="838200" y="1825625"/>
            <a:ext cx="11055985" cy="4351655"/>
          </a:xfrm>
        </p:spPr>
        <p:txBody>
          <a:bodyPr>
            <a:normAutofit lnSpcReduction="10000"/>
          </a:bodyPr>
          <a:p>
            <a:pPr marL="0" indent="0" fontAlgn="auto">
              <a:lnSpc>
                <a:spcPct val="150000"/>
              </a:lnSpc>
              <a:buNone/>
            </a:pPr>
            <a:r>
              <a:rPr lang="en-US" sz="2400"/>
              <a:t>badcase</a:t>
            </a:r>
            <a:r>
              <a:rPr lang="zh-CN" altLang="en-US" sz="2400"/>
              <a:t>中生成式的缺点：</a:t>
            </a:r>
            <a:endParaRPr lang="zh-CN" altLang="en-US" sz="2400"/>
          </a:p>
          <a:p>
            <a:pPr marL="0" indent="0" fontAlgn="auto">
              <a:lnSpc>
                <a:spcPct val="150000"/>
              </a:lnSpc>
              <a:buNone/>
            </a:pPr>
            <a:r>
              <a:rPr lang="zh-CN" altLang="en-US" sz="2000"/>
              <a:t>人名识别效果差</a:t>
            </a:r>
            <a:endParaRPr lang="zh-CN" altLang="en-US" sz="2000"/>
          </a:p>
          <a:p>
            <a:pPr marL="0" indent="0" fontAlgn="auto">
              <a:lnSpc>
                <a:spcPct val="150000"/>
              </a:lnSpc>
              <a:buNone/>
            </a:pPr>
            <a:endParaRPr lang="zh-CN" altLang="en-US" sz="2000"/>
          </a:p>
        </p:txBody>
      </p:sp>
      <p:sp>
        <p:nvSpPr>
          <p:cNvPr id="7" name="标题 1"/>
          <p:cNvSpPr>
            <a:spLocks noGrp="1"/>
          </p:cNvSpPr>
          <p:nvPr/>
        </p:nvSpPr>
        <p:spPr>
          <a:xfrm>
            <a:off x="838200" y="365125"/>
            <a:ext cx="10515600" cy="9721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a:t>ICLR2021：Autoregressive Entity Retrieval</a:t>
            </a:r>
            <a:endParaRPr lang="zh-CN" altLang="en-US" sz="3200"/>
          </a:p>
        </p:txBody>
      </p:sp>
      <p:pic>
        <p:nvPicPr>
          <p:cNvPr id="3" name="图片 2"/>
          <p:cNvPicPr>
            <a:picLocks noChangeAspect="1"/>
          </p:cNvPicPr>
          <p:nvPr/>
        </p:nvPicPr>
        <p:blipFill>
          <a:blip r:embed="rId1"/>
          <a:stretch>
            <a:fillRect/>
          </a:stretch>
        </p:blipFill>
        <p:spPr>
          <a:xfrm>
            <a:off x="8140065" y="965200"/>
            <a:ext cx="3754120" cy="1876425"/>
          </a:xfrm>
          <a:prstGeom prst="rect">
            <a:avLst/>
          </a:prstGeom>
        </p:spPr>
      </p:pic>
      <p:sp>
        <p:nvSpPr>
          <p:cNvPr id="4" name="文本框 3"/>
          <p:cNvSpPr txBox="1"/>
          <p:nvPr/>
        </p:nvSpPr>
        <p:spPr>
          <a:xfrm>
            <a:off x="5597525" y="2971165"/>
            <a:ext cx="6594475" cy="2061210"/>
          </a:xfrm>
          <a:prstGeom prst="rect">
            <a:avLst/>
          </a:prstGeom>
          <a:noFill/>
        </p:spPr>
        <p:txBody>
          <a:bodyPr wrap="square" rtlCol="0">
            <a:spAutoFit/>
          </a:bodyPr>
          <a:p>
            <a:r>
              <a:rPr lang="zh-CN" altLang="en-US" sz="1600"/>
              <a:t>文本：</a:t>
            </a:r>
            <a:r>
              <a:rPr lang="en-US" altLang="zh-CN" sz="1600"/>
              <a:t>‘</a:t>
            </a:r>
            <a:r>
              <a:rPr lang="zh-CN" altLang="en-US" sz="1600"/>
              <a:t>I wish her well</a:t>
            </a:r>
            <a:r>
              <a:rPr lang="en-US" altLang="zh-CN" sz="1600"/>
              <a:t>’</a:t>
            </a:r>
            <a:r>
              <a:rPr lang="zh-CN" altLang="en-US" sz="1600"/>
              <a:t>, Havel said in a statement to Reuters Havel, who helped lead the velvet revolution that ousted the Communist regime in Prague in 1989, invited </a:t>
            </a:r>
            <a:r>
              <a:rPr lang="zh-CN" altLang="en-US" sz="1600" b="1"/>
              <a:t>Albright</a:t>
            </a:r>
            <a:r>
              <a:rPr lang="zh-CN" altLang="en-US" sz="1600"/>
              <a:t> then working for a private foreign policy think tank to advise his new democratic government in 1990. Havel had a small malignant tumour removed from his lung on Monday and is recovering in hospital. </a:t>
            </a:r>
            <a:r>
              <a:rPr lang="zh-CN" altLang="en-US" sz="1600" b="1"/>
              <a:t>Albright</a:t>
            </a:r>
            <a:r>
              <a:rPr lang="zh-CN" altLang="en-US" sz="1600"/>
              <a:t> born Marie Korbelova to a Czechoslovak diplomat in 1937 fled with her family to the United States after the Communists came to power in a coup in 1948. </a:t>
            </a:r>
            <a:endParaRPr lang="zh-CN" altLang="en-US" sz="1600"/>
          </a:p>
        </p:txBody>
      </p:sp>
      <p:sp>
        <p:nvSpPr>
          <p:cNvPr id="8" name="文本框 7"/>
          <p:cNvSpPr txBox="1"/>
          <p:nvPr/>
        </p:nvSpPr>
        <p:spPr>
          <a:xfrm>
            <a:off x="315595" y="3390265"/>
            <a:ext cx="5605145" cy="368300"/>
          </a:xfrm>
          <a:prstGeom prst="rect">
            <a:avLst/>
          </a:prstGeom>
          <a:noFill/>
        </p:spPr>
        <p:txBody>
          <a:bodyPr wrap="square" rtlCol="0">
            <a:spAutoFit/>
          </a:bodyPr>
          <a:p>
            <a:r>
              <a:rPr lang="en-US" altLang="zh-CN" b="1"/>
              <a:t>Target</a:t>
            </a:r>
            <a:r>
              <a:rPr lang="en-US" altLang="zh-CN"/>
              <a:t>: Madeleine Albright	</a:t>
            </a:r>
            <a:r>
              <a:rPr lang="en-US" altLang="zh-CN" b="1"/>
              <a:t>Prediction</a:t>
            </a:r>
            <a:r>
              <a:rPr lang="en-US" altLang="zh-CN"/>
              <a:t>:Bill Albright</a:t>
            </a:r>
            <a:endParaRPr lang="en-US" altLang="zh-CN"/>
          </a:p>
        </p:txBody>
      </p:sp>
      <p:pic>
        <p:nvPicPr>
          <p:cNvPr id="10" name="图片 9"/>
          <p:cNvPicPr>
            <a:picLocks noChangeAspect="1"/>
          </p:cNvPicPr>
          <p:nvPr/>
        </p:nvPicPr>
        <p:blipFill>
          <a:blip r:embed="rId2"/>
          <a:stretch>
            <a:fillRect/>
          </a:stretch>
        </p:blipFill>
        <p:spPr>
          <a:xfrm>
            <a:off x="6158865" y="5055870"/>
            <a:ext cx="5645150" cy="1805305"/>
          </a:xfrm>
          <a:prstGeom prst="rect">
            <a:avLst/>
          </a:prstGeom>
        </p:spPr>
      </p:pic>
      <p:pic>
        <p:nvPicPr>
          <p:cNvPr id="11" name="图片 10"/>
          <p:cNvPicPr>
            <a:picLocks noChangeAspect="1"/>
          </p:cNvPicPr>
          <p:nvPr/>
        </p:nvPicPr>
        <p:blipFill>
          <a:blip r:embed="rId3"/>
          <a:stretch>
            <a:fillRect/>
          </a:stretch>
        </p:blipFill>
        <p:spPr>
          <a:xfrm>
            <a:off x="168910" y="4423410"/>
            <a:ext cx="4970780" cy="2372360"/>
          </a:xfrm>
          <a:prstGeom prst="rect">
            <a:avLst/>
          </a:prstGeom>
        </p:spPr>
      </p:pic>
    </p:spTree>
  </p:cSld>
  <p:clrMapOvr>
    <a:masterClrMapping/>
  </p:clrMapOvr>
</p:sld>
</file>

<file path=ppt/tags/tag1.xml><?xml version="1.0" encoding="utf-8"?>
<p:tagLst xmlns:p="http://schemas.openxmlformats.org/presentationml/2006/main">
  <p:tag name="KSO_WM_UNIT_PLACING_PICTURE_USER_VIEWPORT" val="{&quot;height&quot;:5118,&quot;width&quot;:9098}"/>
</p:tagLst>
</file>

<file path=ppt/tags/tag2.xml><?xml version="1.0" encoding="utf-8"?>
<p:tagLst xmlns:p="http://schemas.openxmlformats.org/presentationml/2006/main">
  <p:tag name="KSO_WM_UNIT_TABLE_BEAUTIFY" val="smartTable{3b1e43f4-c164-473d-9fd6-2cb4c1e1a496}"/>
  <p:tag name="TABLE_ENDDRAG_ORIGIN_RECT" val="609*182"/>
  <p:tag name="TABLE_ENDDRAG_RECT" val="125*323*609*18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2948</Words>
  <Application>WPS 演示</Application>
  <PresentationFormat>宽屏</PresentationFormat>
  <Paragraphs>132</Paragraphs>
  <Slides>23</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23</vt:i4>
      </vt:variant>
    </vt:vector>
  </HeadingPairs>
  <TitlesOfParts>
    <vt:vector size="30" baseType="lpstr">
      <vt:lpstr>Arial</vt:lpstr>
      <vt:lpstr>宋体</vt:lpstr>
      <vt:lpstr>Wingdings</vt:lpstr>
      <vt:lpstr>微软雅黑</vt:lpstr>
      <vt:lpstr>Calibri</vt:lpstr>
      <vt:lpstr>Arial Unicode MS</vt:lpstr>
      <vt:lpstr>Office 主题</vt:lpstr>
      <vt:lpstr>实体链接研究进展汇报</vt:lpstr>
      <vt:lpstr>已有论文任务梳理</vt:lpstr>
      <vt:lpstr>数据集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EMNLP2020：Scalable Zero-shot Entity Linking with Dense Entity Retrieval（BLINK）</vt:lpstr>
      <vt:lpstr>EMNLP2020：Scalable Zero-shot Entity Linking with Dense Entity Retrieval</vt:lpstr>
      <vt:lpstr>EMNLP2020：Scalable Zero-shot Entity Linking with Dense Entity Retrieval</vt:lpstr>
      <vt:lpstr>EMNLP2020：Scalable Zero-shot Entity Linking with Dense Entity Retrieval</vt:lpstr>
      <vt:lpstr>EMNLP2020：Scalable Zero-shot Entity Linking with Dense Entity Retrieval</vt:lpstr>
      <vt:lpstr>三个模型共同的badcase</vt:lpstr>
      <vt:lpstr>三个模型的对比</vt:lpstr>
      <vt:lpstr>一些想法&amp;可能的改进点</vt:lpstr>
      <vt:lpstr>一些想法&amp;可能的改进点</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陈学楷</dc:creator>
  <cp:lastModifiedBy>L&amp;P¹¹¹¹¹⁰⁰</cp:lastModifiedBy>
  <cp:revision>47</cp:revision>
  <dcterms:created xsi:type="dcterms:W3CDTF">2022-02-19T07:10:00Z</dcterms:created>
  <dcterms:modified xsi:type="dcterms:W3CDTF">2022-02-23T09:44:09Z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EDF9C1683FE3401FB72D759C4E7A2CF4</vt:lpwstr>
  </property>
  <property fmtid="{D5CDD505-2E9C-101B-9397-08002B2CF9AE}" pid="3" name="KSOProductBuildVer">
    <vt:lpwstr>2052-11.1.0.11365</vt:lpwstr>
  </property>
</Properties>
</file>